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01_0.xml" ContentType="application/vnd.ms-powerpoint.comments+xml"/>
  <Override PartName="/ppt/comments/modernComment_103_0.xml" ContentType="application/vnd.ms-powerpoint.comments+xml"/>
  <Override PartName="/ppt/notesSlides/notesSlide1.xml" ContentType="application/vnd.openxmlformats-officedocument.presentationml.notesSlide+xml"/>
  <Override PartName="/ppt/comments/modernComment_104_0.xml" ContentType="application/vnd.ms-powerpoint.comments+xml"/>
  <Override PartName="/ppt/notesSlides/notesSlide2.xml" ContentType="application/vnd.openxmlformats-officedocument.presentationml.notesSlide+xml"/>
  <Override PartName="/ppt/comments/modernComment_105_0.xml" ContentType="application/vnd.ms-powerpoint.comments+xml"/>
  <Override PartName="/ppt/notesSlides/notesSlide3.xml" ContentType="application/vnd.openxmlformats-officedocument.presentationml.notesSlide+xml"/>
  <Override PartName="/ppt/comments/modernComment_106_0.xml" ContentType="application/vnd.ms-powerpoint.comments+xml"/>
  <Override PartName="/ppt/comments/modernComment_107_0.xml" ContentType="application/vnd.ms-powerpoint.comments+xml"/>
  <Override PartName="/ppt/notesSlides/notesSlide4.xml" ContentType="application/vnd.openxmlformats-officedocument.presentationml.notesSlide+xml"/>
  <Override PartName="/ppt/comments/modernComment_109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E_0.xml" ContentType="application/vnd.ms-powerpoint.comment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82" r:id="rId14"/>
    <p:sldId id="268" r:id="rId15"/>
    <p:sldId id="277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7593E4-E5FE-B8B3-4B4F-33FB30BAF6D7}" name="Blanchard, Samantha" initials="SB" userId="S::Samantha.Blanchard@maine.gov::aa7be7b1-5e09-45c5-94cf-7fabf51ff4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07D"/>
    <a:srgbClr val="988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B92D4-E342-58E6-FACD-F81F7B7CF6C6}" v="176" dt="2025-04-22T17:26:28.889"/>
    <p1510:client id="{6C60AB3C-262F-4393-BF41-85AFB2B2785B}" v="2" dt="2025-04-23T13:49:20.4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9" autoAdjust="0"/>
  </p:normalViewPr>
  <p:slideViewPr>
    <p:cSldViewPr>
      <p:cViewPr varScale="1">
        <p:scale>
          <a:sx n="81" d="100"/>
          <a:sy n="81" d="100"/>
        </p:scale>
        <p:origin x="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4E3F3B-05FF-4561-AEAA-EC56D4389B5E}" authorId="{9D7593E4-E5FE-B8B3-4B4F-33FB30BAF6D7}" created="2025-04-17T14:03:45.73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5" creationId="{00000000-0000-0000-0000-000000000000}"/>
      <ac:txMk cp="84" len="13">
        <ac:context len="496" hash="2402541455"/>
      </ac:txMk>
    </ac:txMkLst>
    <p188:pos x="1396831" y="912426"/>
    <p188:txBody>
      <a:bodyPr/>
      <a:lstStyle/>
      <a:p>
        <a:r>
          <a:rPr lang="en-US"/>
          <a:t>Lactation</a:t>
        </a:r>
      </a:p>
    </p188:txBody>
  </p188:cm>
  <p188:cm id="{C7C9918F-A0F3-43FA-A63E-ACA297B4F321}" authorId="{9D7593E4-E5FE-B8B3-4B4F-33FB30BAF6D7}" created="2025-04-17T14:04:25.4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5" creationId="{00000000-0000-0000-0000-000000000000}"/>
      <ac:txMk cp="209" len="9">
        <ac:context len="496" hash="2402541455"/>
      </ac:txMk>
    </ac:txMkLst>
    <p188:pos x="2258068" y="1582277"/>
    <p188:txBody>
      <a:bodyPr/>
      <a:lstStyle/>
      <a:p>
        <a:r>
          <a:rPr lang="en-US"/>
          <a:t>Added lead</a:t>
        </a:r>
      </a:p>
    </p188:txBody>
  </p188:cm>
</p188:cmLst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EEBB0D-4585-4DF0-8DEF-B1CABA5203F1}" authorId="{9D7593E4-E5FE-B8B3-4B4F-33FB30BAF6D7}" created="2025-04-17T14:06:56.7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8" creationId="{00000000-0000-0000-0000-000000000000}"/>
      <ac:txMk cp="345" len="5">
        <ac:context len="482" hash="1685979838"/>
      </ac:txMk>
    </ac:txMkLst>
    <p188:pos x="5234593" y="935944"/>
    <p188:txBody>
      <a:bodyPr/>
      <a:lstStyle/>
      <a:p>
        <a:r>
          <a:rPr lang="en-US"/>
          <a:t>Removed: (including gender identity and sexual orientation), 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A1D41C-6A30-404B-AE8C-CE4F5AA61ECE}" authorId="{9D7593E4-E5FE-B8B3-4B4F-33FB30BAF6D7}" created="2025-04-17T14:08:44.1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4" creationId="{00000000-0000-0000-0000-000000000000}"/>
    </ac:deMkLst>
    <p188:txBody>
      <a:bodyPr/>
      <a:lstStyle/>
      <a:p>
        <a:r>
          <a:rPr lang="en-US"/>
          <a:t>Remove Beech-Nut (Original, Organic)</a:t>
        </a:r>
      </a:p>
    </p188:txBody>
  </p188:cm>
  <p188:cm id="{EE7541EC-BE51-47B0-8443-DB5B5E7CA0B3}" authorId="{9D7593E4-E5FE-B8B3-4B4F-33FB30BAF6D7}" created="2025-04-17T15:41:15.6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16" creationId="{00000000-0000-0000-0000-000000000000}"/>
      <ac:txMk cp="0">
        <ac:context len="123" hash="2723640220"/>
      </ac:txMk>
    </ac:txMkLst>
    <p188:pos x="2825117" y="511456"/>
    <p188:txBody>
      <a:bodyPr/>
      <a:lstStyle/>
      <a:p>
        <a:r>
          <a:rPr lang="en-US"/>
          <a:t>Remove toddler foods from not allowed as it is not listed in Fed Regs “"Toddler" foods”</a:t>
        </a:r>
      </a:p>
    </p188:txBody>
  </p188:cm>
</p188:cmLst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929161-4365-4BD1-B678-85EBE448DFC0}" authorId="{9D7593E4-E5FE-B8B3-4B4F-33FB30BAF6D7}" created="2025-04-17T14:18:46.1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41" creationId="{3BB9A691-9B5B-694F-4830-D3896F304F13}"/>
      <ac:txMk cp="126" len="33">
        <ac:context len="174" hash="51483820"/>
      </ac:txMk>
    </ac:txMkLst>
    <p188:pos x="2661708" y="972533"/>
    <p188:txBody>
      <a:bodyPr/>
      <a:lstStyle/>
      <a:p>
        <a:r>
          <a:rPr lang="en-US"/>
          <a:t>Moved to allowed</a:t>
        </a:r>
      </a:p>
    </p188:txBody>
  </p188:cm>
  <p188:cm id="{ED2D8DDF-EAFA-42A0-A100-679B79ED2F80}" authorId="{9D7593E4-E5FE-B8B3-4B4F-33FB30BAF6D7}" created="2025-04-17T14:18:58.4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41" creationId="{3BB9A691-9B5B-694F-4830-D3896F304F13}"/>
      <ac:txMk cp="126" len="33">
        <ac:context len="174" hash="51483820"/>
      </ac:txMk>
    </ac:txMkLst>
    <p188:pos x="2661708" y="972533"/>
    <p188:txBody>
      <a:bodyPr/>
      <a:lstStyle/>
      <a:p>
        <a:r>
          <a:rPr lang="en-US"/>
          <a:t>Added fresh herb requirements </a:t>
        </a:r>
      </a:p>
    </p188:txBody>
  </p188:cm>
  <p188:cm id="{3504331A-78C8-4E8D-965B-CEB287B99B19}" authorId="{9D7593E4-E5FE-B8B3-4B4F-33FB30BAF6D7}" created="2025-04-17T14:21:38.1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25" creationId="{00000000-0000-0000-0000-000000000000}"/>
      <ac:txMk cp="59" len="63">
        <ac:context len="123" hash="3867718182"/>
      </ac:txMk>
    </ac:txMkLst>
    <p188:pos x="2013639" y="764590"/>
    <p188:txBody>
      <a:bodyPr/>
      <a:lstStyle/>
      <a:p>
        <a:r>
          <a:rPr lang="en-US"/>
          <a:t>Added dried restrictions for infants </a:t>
        </a:r>
      </a:p>
    </p188:txBody>
  </p188:cm>
</p188:cmLst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622239-E836-4D98-9F33-43F916BC9816}" authorId="{9D7593E4-E5FE-B8B3-4B4F-33FB30BAF6D7}" created="2025-04-17T14:24:54.2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2"/>
      <ac:spMk id="5" creationId="{00000000-0000-0000-0000-000000000000}"/>
      <ac:txMk cp="103">
        <ac:context len="180" hash="1817433449"/>
      </ac:txMk>
    </ac:txMkLst>
    <p188:pos x="3344772" y="543785"/>
    <p188:txBody>
      <a:bodyPr/>
      <a:lstStyle/>
      <a:p>
        <a:r>
          <a:rPr lang="en-US"/>
          <a:t>Included new plant based requirements </a:t>
        </a:r>
      </a:p>
    </p188:txBody>
  </p188:cm>
</p188:cmLst>
</file>

<file path=ppt/comments/modernComment_10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7D47ED-B603-4F72-80A0-C5DE6B49169C}" authorId="{9D7593E4-E5FE-B8B3-4B4F-33FB30BAF6D7}" created="2025-04-17T14:27:09.7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spMk id="7" creationId="{00000000-0000-0000-0000-000000000000}"/>
      <ac:txMk cp="124" len="18">
        <ac:context len="278" hash="1168240006"/>
      </ac:txMk>
    </ac:txMkLst>
    <p188:pos x="1532510" y="934188"/>
    <p188:txBody>
      <a:bodyPr/>
      <a:lstStyle/>
      <a:p>
        <a:r>
          <a:rPr lang="en-US"/>
          <a:t>Added plant based options approved</a:t>
        </a:r>
      </a:p>
    </p188:txBody>
  </p188:cm>
  <p188:cm id="{8EC099CF-F35D-456D-8642-97C0D6DCBCFA}" authorId="{9D7593E4-E5FE-B8B3-4B4F-33FB30BAF6D7}" created="2025-04-17T15:47:43.7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spMk id="12" creationId="{00000000-0000-0000-0000-000000000000}"/>
      <ac:txMk cp="114">
        <ac:context len="156" hash="1000084953"/>
      </ac:txMk>
    </ac:txMkLst>
    <p188:pos x="2765971" y="1321075"/>
    <p188:txBody>
      <a:bodyPr/>
      <a:lstStyle/>
      <a:p>
        <a:r>
          <a:rPr lang="en-US"/>
          <a:t>REMOVE: Soy, coconut or almond milk yogurts or kefir</a:t>
        </a:r>
      </a:p>
    </p188:txBody>
  </p188:cm>
</p188:cmLst>
</file>

<file path=ppt/comments/modernComment_10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A7358C-2D97-451C-A9AA-5550363A86AE}" authorId="{9D7593E4-E5FE-B8B3-4B4F-33FB30BAF6D7}" created="2025-04-17T14:29:41.6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5"/>
      <ac:spMk id="25" creationId="{98B2F5BC-8B40-8A5F-BD24-1521B91892C7}"/>
    </ac:deMkLst>
    <p188:txBody>
      <a:bodyPr/>
      <a:lstStyle/>
      <a:p>
        <a:r>
          <a:rPr lang="en-US"/>
          <a:t>Oatmeal, Rice, Pasta, Tortillas changed to other whole grains</a:t>
        </a:r>
      </a:p>
    </p188:txBody>
  </p188:cm>
  <p188:cm id="{26B2B275-1E34-4FC5-8CE0-F07B67CCD159}" authorId="{9D7593E4-E5FE-B8B3-4B4F-33FB30BAF6D7}" created="2025-04-17T14:37:09.2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5"/>
      <ac:spMk id="31" creationId="{A997BB49-67C5-8749-5D03-42DACFAA8B5A}"/>
      <ac:txMk cp="78" len="30">
        <ac:context len="158" hash="311673903"/>
      </ac:txMk>
    </ac:txMkLst>
    <p188:pos x="2378359" y="627589"/>
    <p188:txBody>
      <a:bodyPr/>
      <a:lstStyle/>
      <a:p>
        <a:r>
          <a:rPr lang="en-US"/>
          <a:t>Removed wild rice from not allowed consolidated oatmeal and brown rice</a:t>
        </a:r>
      </a:p>
    </p188:txBody>
  </p188:cm>
  <p188:cm id="{3652125A-89A4-4505-A9F3-B72082BCD88C}" authorId="{9D7593E4-E5FE-B8B3-4B4F-33FB30BAF6D7}" created="2025-04-17T15:40:49.586">
    <pc:sldMkLst xmlns:pc="http://schemas.microsoft.com/office/powerpoint/2013/main/command">
      <pc:docMk/>
      <pc:sldMk cId="0" sldId="265"/>
    </pc:sldMkLst>
    <p188:txBody>
      <a:bodyPr/>
      <a:lstStyle/>
      <a:p>
        <a:r>
          <a:rPr lang="en-US"/>
          <a:t>Added not allowed for grain options</a:t>
        </a:r>
      </a:p>
    </p188:txBody>
  </p188:cm>
</p188:cmLst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2CD3DA-A75C-49E7-9360-26EEC0A98C74}" authorId="{9D7593E4-E5FE-B8B3-4B4F-33FB30BAF6D7}" created="2025-04-17T16:24:39.1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0"/>
      <ac:spMk id="18" creationId="{00000000-0000-0000-0000-000000000000}"/>
      <ac:txMk cp="95">
        <ac:context len="150" hash="1033615179"/>
      </ac:txMk>
    </ac:txMkLst>
    <p188:pos x="2349215" y="767935"/>
    <p188:txBody>
      <a:bodyPr/>
      <a:lstStyle/>
      <a:p>
        <a:r>
          <a:rPr lang="en-US"/>
          <a:t>Removed reference to palm oils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270C-7E32-43AE-A37A-DD27104F5E5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17F8C-D668-41D9-A807-7ECFA273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7F8C-D668-41D9-A807-7ECFA27338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7F8C-D668-41D9-A807-7ECFA27338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7F8C-D668-41D9-A807-7ECFA27338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7F8C-D668-41D9-A807-7ECFA2733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3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7F8C-D668-41D9-A807-7ECFA27338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7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7F8C-D668-41D9-A807-7ECFA27338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7F8C-D668-41D9-A807-7ECFA2733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6C6D7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6C6D7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125" y="-36575"/>
            <a:ext cx="8959850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849" y="1673731"/>
            <a:ext cx="5553710" cy="237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6C6D7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8/10/relationships/comments" Target="../comments/modernComment_10E_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gov/W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program.intake@usda.gov" TargetMode="External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da.gov/oascr/how-to-file-a-program-discrimination-complaint" TargetMode="External"/><Relationship Id="rId5" Type="http://schemas.openxmlformats.org/officeDocument/2006/relationships/hyperlink" Target="https://www.usda.gov/sites/default/files/documents/USDA-OASCR%20P-Complaint-Form-0508-0002-508-11-28-17Fax2Mail.pdf" TargetMode="External"/><Relationship Id="rId4" Type="http://schemas.openxmlformats.org/officeDocument/2006/relationships/hyperlink" Target="mailto:ADA-CivilRights.DHHS@maine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0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0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07_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18/10/relationships/comments" Target="../comments/modernComment_109_0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alphaModFix amt="70000"/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65576" y="289559"/>
              <a:ext cx="5260975" cy="2174875"/>
            </a:xfrm>
            <a:custGeom>
              <a:avLst/>
              <a:gdLst/>
              <a:ahLst/>
              <a:cxnLst/>
              <a:rect l="l" t="t" r="r" b="b"/>
              <a:pathLst>
                <a:path w="5260975" h="2174875">
                  <a:moveTo>
                    <a:pt x="5260848" y="0"/>
                  </a:moveTo>
                  <a:lnTo>
                    <a:pt x="5260721" y="0"/>
                  </a:lnTo>
                  <a:lnTo>
                    <a:pt x="0" y="0"/>
                  </a:lnTo>
                  <a:lnTo>
                    <a:pt x="0" y="1539240"/>
                  </a:lnTo>
                  <a:lnTo>
                    <a:pt x="0" y="2174621"/>
                  </a:lnTo>
                  <a:lnTo>
                    <a:pt x="5260721" y="2174621"/>
                  </a:lnTo>
                  <a:lnTo>
                    <a:pt x="5260721" y="1539240"/>
                  </a:lnTo>
                  <a:lnTo>
                    <a:pt x="5260848" y="1539240"/>
                  </a:lnTo>
                  <a:lnTo>
                    <a:pt x="5260848" y="0"/>
                  </a:lnTo>
                  <a:close/>
                </a:path>
              </a:pathLst>
            </a:custGeom>
            <a:solidFill>
              <a:srgbClr val="221F1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799332" y="2249170"/>
              <a:ext cx="4593590" cy="1103630"/>
            </a:xfrm>
            <a:custGeom>
              <a:avLst/>
              <a:gdLst/>
              <a:ahLst/>
              <a:cxnLst/>
              <a:rect l="l" t="t" r="r" b="b"/>
              <a:pathLst>
                <a:path w="4593590" h="1103630">
                  <a:moveTo>
                    <a:pt x="4593082" y="0"/>
                  </a:moveTo>
                  <a:lnTo>
                    <a:pt x="0" y="0"/>
                  </a:lnTo>
                  <a:lnTo>
                    <a:pt x="0" y="1103122"/>
                  </a:lnTo>
                  <a:lnTo>
                    <a:pt x="4593082" y="1103122"/>
                  </a:lnTo>
                  <a:lnTo>
                    <a:pt x="4593082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16317" y="5396250"/>
            <a:ext cx="5543957" cy="97013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/>
            <a:r>
              <a:rPr lang="en-US" sz="1200" b="1" spc="-45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Contact</a:t>
            </a:r>
            <a:r>
              <a:rPr lang="en-US" sz="1200" b="1" spc="-65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sz="1200" b="1" spc="-25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your</a:t>
            </a:r>
            <a:r>
              <a:rPr lang="en-US" sz="1200" b="1" spc="-45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sz="1200" b="1" spc="-1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local</a:t>
            </a:r>
            <a:r>
              <a:rPr lang="en-US" sz="1200" b="1" spc="-2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sz="1200" b="1" spc="-1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WIC agency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 marR="5080" algn="ctr"/>
            <a:r>
              <a:rPr lang="en-US" sz="1200" b="1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for</a:t>
            </a:r>
            <a:r>
              <a:rPr lang="en-US" sz="1200" b="1" spc="85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l</a:t>
            </a:r>
            <a:r>
              <a:rPr lang="en-US" sz="1200" b="1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ost</a:t>
            </a:r>
            <a:r>
              <a:rPr lang="en-US" sz="1200" b="1" spc="6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o</a:t>
            </a:r>
            <a:r>
              <a:rPr lang="en-US" sz="1200" b="1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</a:t>
            </a:r>
            <a:r>
              <a:rPr lang="en-US" sz="1200" b="1" spc="4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f</a:t>
            </a:r>
            <a:r>
              <a:rPr lang="en-US" sz="1200" b="1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ound</a:t>
            </a:r>
            <a:r>
              <a:rPr lang="en-US" sz="1200" b="1" spc="45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sz="1200" b="1" spc="45" dirty="0" err="1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eWIC</a:t>
            </a:r>
            <a:r>
              <a:rPr lang="en-US" sz="1200" b="1" spc="114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</a:t>
            </a:r>
            <a:r>
              <a:rPr lang="en-US" sz="1200" b="1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ards.</a:t>
            </a:r>
          </a:p>
          <a:p>
            <a:pPr marL="12700" marR="5080" algn="ctr"/>
            <a:endParaRPr lang="en-US" sz="1200" b="1" spc="130" dirty="0">
              <a:solidFill>
                <a:srgbClr val="221F1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 marR="5080" algn="ctr"/>
            <a:r>
              <a:rPr lang="en-US" sz="1200" b="1" spc="13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Fo</a:t>
            </a:r>
            <a:r>
              <a:rPr lang="en-US" sz="1200" b="1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</a:t>
            </a:r>
            <a:r>
              <a:rPr lang="en-US" sz="1200" b="1" spc="5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sz="1200" b="1" spc="15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q</a:t>
            </a:r>
            <a:r>
              <a:rPr lang="en-US" sz="1200" b="1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uestions,</a:t>
            </a:r>
            <a:endParaRPr lang="en-US" sz="1200" b="1" spc="204" dirty="0">
              <a:solidFill>
                <a:srgbClr val="221F1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 marR="5080" algn="ctr"/>
            <a:r>
              <a:rPr lang="en-US" sz="1200" b="1" spc="-1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please call: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sz="1200" b="1" spc="6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207-287-</a:t>
            </a:r>
            <a:r>
              <a:rPr lang="en-US" sz="1200" b="1" spc="4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3991 or wic.maine@maine.gov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38072" y="4113276"/>
            <a:ext cx="4183379" cy="2377440"/>
            <a:chOff x="1338072" y="4113276"/>
            <a:chExt cx="4183379" cy="23774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7932" y="4113276"/>
              <a:ext cx="1493519" cy="11033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9288" y="5474208"/>
              <a:ext cx="970787" cy="9692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072" y="4792980"/>
              <a:ext cx="2596895" cy="169773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15118" y="4879130"/>
            <a:ext cx="245110" cy="58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550" b="1" spc="-10" dirty="0">
                <a:solidFill>
                  <a:srgbClr val="221F1F"/>
                </a:solidFill>
                <a:latin typeface="Arial"/>
                <a:cs typeface="Arial"/>
              </a:rPr>
              <a:t>Maine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147" y="6028944"/>
            <a:ext cx="2161031" cy="237731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346453" y="4808982"/>
            <a:ext cx="2595880" cy="1699260"/>
          </a:xfrm>
          <a:custGeom>
            <a:avLst/>
            <a:gdLst/>
            <a:ahLst/>
            <a:cxnLst/>
            <a:rect l="l" t="t" r="r" b="b"/>
            <a:pathLst>
              <a:path w="2595879" h="1699259">
                <a:moveTo>
                  <a:pt x="114249" y="0"/>
                </a:moveTo>
                <a:lnTo>
                  <a:pt x="69824" y="9017"/>
                </a:lnTo>
                <a:lnTo>
                  <a:pt x="33515" y="33528"/>
                </a:lnTo>
                <a:lnTo>
                  <a:pt x="9016" y="69850"/>
                </a:lnTo>
                <a:lnTo>
                  <a:pt x="0" y="114300"/>
                </a:lnTo>
                <a:lnTo>
                  <a:pt x="0" y="1584794"/>
                </a:lnTo>
                <a:lnTo>
                  <a:pt x="9016" y="1629283"/>
                </a:lnTo>
                <a:lnTo>
                  <a:pt x="33515" y="1665617"/>
                </a:lnTo>
                <a:lnTo>
                  <a:pt x="69824" y="1690116"/>
                </a:lnTo>
                <a:lnTo>
                  <a:pt x="114249" y="1699094"/>
                </a:lnTo>
                <a:lnTo>
                  <a:pt x="2481122" y="1699094"/>
                </a:lnTo>
                <a:lnTo>
                  <a:pt x="2525547" y="1690116"/>
                </a:lnTo>
                <a:lnTo>
                  <a:pt x="2561856" y="1665617"/>
                </a:lnTo>
                <a:lnTo>
                  <a:pt x="2586354" y="1629283"/>
                </a:lnTo>
                <a:lnTo>
                  <a:pt x="2595372" y="1584794"/>
                </a:lnTo>
                <a:lnTo>
                  <a:pt x="2595372" y="114300"/>
                </a:lnTo>
                <a:lnTo>
                  <a:pt x="2586354" y="69850"/>
                </a:lnTo>
                <a:lnTo>
                  <a:pt x="2561856" y="33528"/>
                </a:lnTo>
                <a:lnTo>
                  <a:pt x="2525547" y="9017"/>
                </a:lnTo>
                <a:lnTo>
                  <a:pt x="2481122" y="0"/>
                </a:lnTo>
                <a:lnTo>
                  <a:pt x="114249" y="0"/>
                </a:lnTo>
                <a:close/>
              </a:path>
            </a:pathLst>
          </a:custGeom>
          <a:ln w="1609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8" name="Picture 17" descr="Logo&#10;&#10;AI-generated content may be incorrect.">
            <a:extLst>
              <a:ext uri="{FF2B5EF4-FFF2-40B4-BE49-F238E27FC236}">
                <a16:creationId xmlns:a16="http://schemas.microsoft.com/office/drawing/2014/main" id="{C882DBFB-5907-95AA-391F-0EEA73FE6D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55" y="457200"/>
            <a:ext cx="5543957" cy="16706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683C46-53FC-F36F-9125-81B36332250D}"/>
              </a:ext>
            </a:extLst>
          </p:cNvPr>
          <p:cNvSpPr txBox="1"/>
          <p:nvPr/>
        </p:nvSpPr>
        <p:spPr>
          <a:xfrm>
            <a:off x="3799332" y="2429073"/>
            <a:ext cx="4529835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SHOPPING GUIDE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Effective June 1,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731839" y="1902367"/>
            <a:ext cx="8235175" cy="3425638"/>
          </a:xfrm>
          <a:prstGeom prst="rect">
            <a:avLst/>
          </a:prstGeom>
        </p:spPr>
        <p:txBody>
          <a:bodyPr vert="horz" wrap="square" lIns="0" tIns="37930" rIns="0" bIns="0" rtlCol="0">
            <a:spAutoFit/>
          </a:bodyPr>
          <a:lstStyle/>
          <a:p>
            <a:pPr marL="183959">
              <a:spcBef>
                <a:spcPts val="299"/>
              </a:spcBef>
            </a:pPr>
            <a:r>
              <a:rPr lang="en-US" sz="1094" b="1" dirty="0">
                <a:latin typeface="Lucida Sans"/>
                <a:cs typeface="Lucida Sans"/>
              </a:rPr>
              <a:t>Hannaford</a:t>
            </a:r>
            <a:r>
              <a:rPr lang="en-US" sz="1094" b="1" spc="-60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Apple,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Cranberry</a:t>
            </a:r>
            <a:r>
              <a:rPr lang="en-US" sz="1094" spc="-4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Grape,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Grape,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Honeycrisp</a:t>
            </a:r>
            <a:r>
              <a:rPr lang="en-US" sz="1094" spc="-40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Style</a:t>
            </a:r>
            <a:r>
              <a:rPr lang="en-US" sz="1094" spc="-4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Apple,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spc="-25" dirty="0">
                <a:latin typeface="Lucida Sans"/>
                <a:cs typeface="Lucida Sans"/>
              </a:rPr>
              <a:t>Low </a:t>
            </a:r>
            <a:r>
              <a:rPr lang="en-US" sz="1094" dirty="0">
                <a:latin typeface="Lucida Sans"/>
                <a:cs typeface="Lucida Sans"/>
              </a:rPr>
              <a:t>Sodium</a:t>
            </a:r>
            <a:r>
              <a:rPr lang="en-US" sz="1094" spc="-49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Vegetable,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Pineapple,</a:t>
            </a:r>
            <a:r>
              <a:rPr lang="en-US" sz="1094" spc="-4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Vegetable,</a:t>
            </a:r>
            <a:r>
              <a:rPr lang="en-US" sz="1094" spc="-40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Ruby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Red</a:t>
            </a:r>
            <a:r>
              <a:rPr lang="en-US" sz="1094" spc="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Grapefruit</a:t>
            </a:r>
          </a:p>
          <a:p>
            <a:pPr marL="183959" indent="-171948">
              <a:spcBef>
                <a:spcPts val="110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IGA</a:t>
            </a:r>
            <a:r>
              <a:rPr sz="1094" b="1" spc="-1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Grape,</a:t>
            </a:r>
            <a:r>
              <a:rPr lang="en-US" sz="1094" spc="-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Vegetable,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White</a:t>
            </a:r>
            <a:r>
              <a:rPr sz="1094" spc="-239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Grape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94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Juicy</a:t>
            </a:r>
            <a:r>
              <a:rPr sz="1094" b="1" spc="-49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Juice</a:t>
            </a:r>
            <a:r>
              <a:rPr sz="1094" b="1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100%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Juice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All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Flavors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94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Langers</a:t>
            </a:r>
            <a:r>
              <a:rPr sz="1094" b="1" spc="-6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100%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Juice</a:t>
            </a:r>
            <a:r>
              <a:rPr sz="1094" spc="-5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All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Flavors</a:t>
            </a:r>
            <a:r>
              <a:rPr sz="1094" spc="-6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except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some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Plus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juices</a:t>
            </a:r>
            <a:r>
              <a:rPr sz="1094" spc="-5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which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don't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add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Vitamin</a:t>
            </a:r>
            <a:r>
              <a:rPr sz="1094" spc="-84" dirty="0">
                <a:latin typeface="Lucida Sans"/>
                <a:cs typeface="Lucida Sans"/>
              </a:rPr>
              <a:t> </a:t>
            </a:r>
            <a:r>
              <a:rPr sz="1094" spc="-49" dirty="0">
                <a:latin typeface="Lucida Sans"/>
                <a:cs typeface="Lucida Sans"/>
              </a:rPr>
              <a:t>C</a:t>
            </a:r>
            <a:endParaRPr sz="1094" dirty="0">
              <a:latin typeface="Lucida Sans"/>
              <a:cs typeface="Lucida Sans"/>
            </a:endParaRPr>
          </a:p>
          <a:p>
            <a:pPr marL="183959" marR="5057" indent="-171948">
              <a:lnSpc>
                <a:spcPct val="105500"/>
              </a:lnSpc>
              <a:spcBef>
                <a:spcPts val="10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Market</a:t>
            </a:r>
            <a:r>
              <a:rPr sz="1094" b="1" spc="-35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Basket</a:t>
            </a:r>
            <a:r>
              <a:rPr sz="1094" b="1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lang="en-US" sz="1094" dirty="0">
                <a:latin typeface="Lucida Sans"/>
                <a:cs typeface="Lucida Sans"/>
              </a:rPr>
              <a:t>880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Cranberry</a:t>
            </a:r>
            <a:r>
              <a:rPr sz="1094" spc="-4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Blend,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Cranberry</a:t>
            </a:r>
            <a:r>
              <a:rPr sz="1094" spc="-4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Raspberry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Blend,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Cranberry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Red</a:t>
            </a:r>
            <a:r>
              <a:rPr sz="1094" spc="-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Delicious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Blend,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Grape, </a:t>
            </a:r>
            <a:r>
              <a:rPr sz="1094" dirty="0">
                <a:latin typeface="Lucida Sans"/>
                <a:cs typeface="Lucida Sans"/>
              </a:rPr>
              <a:t>White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Grape, White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Peach</a:t>
            </a:r>
            <a:r>
              <a:rPr sz="1094" spc="-113" dirty="0">
                <a:latin typeface="Lucida Sans"/>
                <a:cs typeface="Lucida Sans"/>
              </a:rPr>
              <a:t> </a:t>
            </a:r>
            <a:r>
              <a:rPr sz="1094" spc="-21" dirty="0">
                <a:latin typeface="Lucida Sans"/>
                <a:cs typeface="Lucida Sans"/>
              </a:rPr>
              <a:t>Blend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110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Motts</a:t>
            </a:r>
            <a:r>
              <a:rPr sz="1094" b="1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</a:t>
            </a:r>
            <a:r>
              <a:rPr sz="1094" spc="-6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Cherry,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Mango,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White</a:t>
            </a:r>
            <a:r>
              <a:rPr sz="1094" spc="-234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Grape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94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Ocean</a:t>
            </a:r>
            <a:r>
              <a:rPr sz="1094" b="1" spc="-49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Spray</a:t>
            </a:r>
            <a:r>
              <a:rPr sz="1094" b="1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100%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Juice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All</a:t>
            </a:r>
            <a:r>
              <a:rPr sz="1094" spc="-80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Flavors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110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Old</a:t>
            </a:r>
            <a:r>
              <a:rPr sz="1094" b="1" spc="-25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Orchard</a:t>
            </a:r>
            <a:r>
              <a:rPr sz="1094" b="1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100%</a:t>
            </a:r>
            <a:r>
              <a:rPr sz="1094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Juice</a:t>
            </a:r>
            <a:r>
              <a:rPr sz="1094" spc="-4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All</a:t>
            </a:r>
            <a:r>
              <a:rPr sz="1094" spc="-113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Flavors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lnSpc>
                <a:spcPts val="1309"/>
              </a:lnSpc>
              <a:spcBef>
                <a:spcPts val="94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Sesame</a:t>
            </a:r>
            <a:r>
              <a:rPr sz="1094" b="1" spc="-54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Street</a:t>
            </a:r>
            <a:r>
              <a:rPr sz="1094" b="1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Big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Bird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Elmos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Fruit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Punch</a:t>
            </a:r>
            <a:endParaRPr lang="en-US" sz="1094" dirty="0">
              <a:latin typeface="Lucida Sans"/>
              <a:cs typeface="Lucida Sans"/>
            </a:endParaRPr>
          </a:p>
          <a:p>
            <a:pPr marL="183959" indent="-171948">
              <a:lnSpc>
                <a:spcPts val="1309"/>
              </a:lnSpc>
              <a:spcBef>
                <a:spcPts val="94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Signature</a:t>
            </a:r>
            <a:r>
              <a:rPr sz="1094" b="1" spc="-60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Select</a:t>
            </a:r>
            <a:r>
              <a:rPr sz="1094" b="1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sz="1094" spc="-4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Cider,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Cranberry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Cranberry,</a:t>
            </a:r>
            <a:endParaRPr sz="1094" dirty="0">
              <a:latin typeface="Lucida Sans"/>
              <a:cs typeface="Lucida Sans"/>
            </a:endParaRPr>
          </a:p>
          <a:p>
            <a:pPr marL="183327" marR="3737330">
              <a:lnSpc>
                <a:spcPts val="1414"/>
              </a:lnSpc>
              <a:spcBef>
                <a:spcPts val="45"/>
              </a:spcBef>
            </a:pPr>
            <a:r>
              <a:rPr sz="1094" dirty="0">
                <a:latin typeface="Lucida Sans"/>
                <a:cs typeface="Lucida Sans"/>
              </a:rPr>
              <a:t>Cranberry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Raspberry,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Grape,</a:t>
            </a:r>
            <a:r>
              <a:rPr sz="1094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Grapefruit,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Low</a:t>
            </a:r>
            <a:r>
              <a:rPr sz="1094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Sodium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Vegetable, Pineapple,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Tomato,</a:t>
            </a:r>
            <a:r>
              <a:rPr sz="1094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Vegetable,</a:t>
            </a:r>
            <a:r>
              <a:rPr sz="1094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White</a:t>
            </a:r>
            <a:r>
              <a:rPr sz="1094" spc="-174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Grape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150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That’s</a:t>
            </a:r>
            <a:r>
              <a:rPr sz="1094" b="1" spc="-30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Smart</a:t>
            </a:r>
            <a:r>
              <a:rPr sz="1094" b="1" spc="-54" dirty="0">
                <a:latin typeface="Lucida Sans"/>
                <a:cs typeface="Lucida Sans"/>
              </a:rPr>
              <a:t> </a:t>
            </a:r>
            <a:r>
              <a:rPr sz="1094" spc="-21" dirty="0">
                <a:latin typeface="Lucida Sans"/>
                <a:cs typeface="Lucida Sans"/>
              </a:rPr>
              <a:t>Grape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94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Tipton</a:t>
            </a:r>
            <a:r>
              <a:rPr sz="1094" b="1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Grove Apple,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Cranberry,</a:t>
            </a:r>
            <a:r>
              <a:rPr sz="1094" spc="-1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Grape,</a:t>
            </a:r>
            <a:r>
              <a:rPr sz="1094" spc="-14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Pineapple,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White</a:t>
            </a:r>
            <a:r>
              <a:rPr sz="1094" spc="-140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Grape</a:t>
            </a:r>
            <a:endParaRPr sz="1094" dirty="0">
              <a:latin typeface="Lucida Sans"/>
              <a:cs typeface="Lucida Sans"/>
            </a:endParaRPr>
          </a:p>
          <a:p>
            <a:pPr marL="183959" indent="-171948">
              <a:lnSpc>
                <a:spcPts val="1309"/>
              </a:lnSpc>
              <a:spcBef>
                <a:spcPts val="94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V8</a:t>
            </a:r>
            <a:r>
              <a:rPr sz="1094" b="1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Low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Sodium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Vegetable,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Original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Vegetable,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Spicy</a:t>
            </a:r>
            <a:r>
              <a:rPr sz="1094" spc="-4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Hot</a:t>
            </a:r>
            <a:r>
              <a:rPr sz="1094" spc="-174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Vegetable</a:t>
            </a:r>
            <a:endParaRPr sz="1094" dirty="0">
              <a:latin typeface="Lucida Sans"/>
              <a:cs typeface="Lucida Sans"/>
            </a:endParaRPr>
          </a:p>
          <a:p>
            <a:pPr marL="189649" indent="-177637">
              <a:lnSpc>
                <a:spcPts val="1309"/>
              </a:lnSpc>
              <a:buFont typeface="Arial"/>
              <a:buChar char="•"/>
              <a:tabLst>
                <a:tab pos="189649" algn="l"/>
                <a:tab pos="190280" algn="l"/>
              </a:tabLst>
            </a:pPr>
            <a:r>
              <a:rPr sz="1094" b="1" dirty="0">
                <a:latin typeface="Lucida Sans"/>
                <a:cs typeface="Lucida Sans"/>
              </a:rPr>
              <a:t>Welch's</a:t>
            </a:r>
            <a:r>
              <a:rPr sz="1094" b="1" spc="-1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</a:t>
            </a:r>
            <a:r>
              <a:rPr sz="1094" spc="-6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(regular,</a:t>
            </a:r>
            <a:r>
              <a:rPr sz="1094" spc="-6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with</a:t>
            </a:r>
            <a:r>
              <a:rPr sz="1094" spc="-54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Calcium,</a:t>
            </a:r>
            <a:r>
              <a:rPr sz="1094" spc="-6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with</a:t>
            </a:r>
            <a:r>
              <a:rPr sz="1094" spc="-54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Fiber),</a:t>
            </a:r>
            <a:r>
              <a:rPr sz="1094" spc="-4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Red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Grape,</a:t>
            </a:r>
            <a:r>
              <a:rPr lang="en-US" sz="1094" spc="-10" dirty="0">
                <a:latin typeface="Lucida Sans"/>
                <a:cs typeface="Lucida Sans"/>
              </a:rPr>
              <a:t> </a:t>
            </a:r>
          </a:p>
          <a:p>
            <a:pPr marL="12011">
              <a:lnSpc>
                <a:spcPts val="1309"/>
              </a:lnSpc>
              <a:tabLst>
                <a:tab pos="189649" algn="l"/>
                <a:tab pos="190280" algn="l"/>
              </a:tabLst>
            </a:pPr>
            <a:r>
              <a:rPr lang="en-US" sz="1094" dirty="0">
                <a:latin typeface="Lucida Sans"/>
                <a:cs typeface="Lucida Sans"/>
              </a:rPr>
              <a:t>    White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Grape,</a:t>
            </a:r>
            <a:r>
              <a:rPr lang="en-US" sz="1094" spc="-40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White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Grape</a:t>
            </a:r>
            <a:r>
              <a:rPr lang="en-US" sz="1094" spc="-140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Peach</a:t>
            </a:r>
            <a:endParaRPr lang="en-US" sz="1094" dirty="0">
              <a:latin typeface="Lucida Sans"/>
              <a:cs typeface="Lucida San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174630"/>
            <a:ext cx="5627506" cy="522166"/>
          </a:xfrm>
          <a:custGeom>
            <a:avLst/>
            <a:gdLst/>
            <a:ahLst/>
            <a:cxnLst/>
            <a:rect l="l" t="t" r="r" b="b"/>
            <a:pathLst>
              <a:path w="5652770" h="524510">
                <a:moveTo>
                  <a:pt x="5652516" y="524002"/>
                </a:moveTo>
                <a:lnTo>
                  <a:pt x="5144351" y="262572"/>
                </a:lnTo>
                <a:lnTo>
                  <a:pt x="5144351" y="261874"/>
                </a:lnTo>
                <a:lnTo>
                  <a:pt x="5652389" y="0"/>
                </a:lnTo>
                <a:lnTo>
                  <a:pt x="0" y="0"/>
                </a:lnTo>
                <a:lnTo>
                  <a:pt x="0" y="523748"/>
                </a:lnTo>
                <a:lnTo>
                  <a:pt x="5143500" y="523748"/>
                </a:lnTo>
                <a:lnTo>
                  <a:pt x="5143500" y="524002"/>
                </a:lnTo>
                <a:lnTo>
                  <a:pt x="5652516" y="524002"/>
                </a:lnTo>
                <a:close/>
              </a:path>
            </a:pathLst>
          </a:custGeom>
          <a:solidFill>
            <a:srgbClr val="FB2704">
              <a:alpha val="6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147" y="74085"/>
            <a:ext cx="4517430" cy="1366984"/>
          </a:xfrm>
          <a:prstGeom prst="rect">
            <a:avLst/>
          </a:prstGeom>
        </p:spPr>
        <p:txBody>
          <a:bodyPr vert="horz" wrap="square" lIns="0" tIns="12644" rIns="0" bIns="0" rtlCol="0">
            <a:spAutoFit/>
          </a:bodyPr>
          <a:lstStyle/>
          <a:p>
            <a:pPr marL="12644">
              <a:spcBef>
                <a:spcPts val="100"/>
              </a:spcBef>
            </a:pPr>
            <a:r>
              <a:rPr dirty="0"/>
              <a:t>Juice</a:t>
            </a:r>
            <a:r>
              <a:rPr spc="-30" dirty="0"/>
              <a:t> </a:t>
            </a:r>
            <a:r>
              <a:rPr dirty="0"/>
              <a:t>–</a:t>
            </a:r>
            <a:r>
              <a:rPr spc="-14" dirty="0"/>
              <a:t> </a:t>
            </a:r>
            <a:r>
              <a:rPr dirty="0"/>
              <a:t>64</a:t>
            </a:r>
            <a:r>
              <a:rPr spc="-25" dirty="0"/>
              <a:t> </a:t>
            </a:r>
            <a:r>
              <a:rPr dirty="0"/>
              <a:t>oz</a:t>
            </a:r>
            <a:r>
              <a:rPr spc="-110" dirty="0"/>
              <a:t> </a:t>
            </a:r>
            <a:r>
              <a:rPr spc="-10" dirty="0"/>
              <a:t>Bottles</a:t>
            </a:r>
          </a:p>
        </p:txBody>
      </p:sp>
      <p:sp>
        <p:nvSpPr>
          <p:cNvPr id="4" name="object 4"/>
          <p:cNvSpPr/>
          <p:nvPr/>
        </p:nvSpPr>
        <p:spPr>
          <a:xfrm>
            <a:off x="27245" y="6044633"/>
            <a:ext cx="12137511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786047" y="784030"/>
            <a:ext cx="2022285" cy="382102"/>
          </a:xfrm>
          <a:prstGeom prst="rect">
            <a:avLst/>
          </a:prstGeom>
        </p:spPr>
        <p:txBody>
          <a:bodyPr vert="horz" wrap="square" lIns="0" tIns="12012" rIns="0" bIns="0" rtlCol="0">
            <a:spAutoFit/>
          </a:bodyPr>
          <a:lstStyle/>
          <a:p>
            <a:pPr marL="12644" marR="5057" indent="594231">
              <a:lnSpc>
                <a:spcPct val="114599"/>
              </a:lnSpc>
              <a:spcBef>
                <a:spcPts val="94"/>
              </a:spcBef>
            </a:pP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100%</a:t>
            </a:r>
            <a:r>
              <a:rPr sz="1094" b="1" spc="-7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21" dirty="0">
                <a:solidFill>
                  <a:srgbClr val="48307D"/>
                </a:solidFill>
                <a:latin typeface="Lucida Sans"/>
                <a:cs typeface="Lucida Sans"/>
              </a:rPr>
              <a:t>JUICE </a:t>
            </a:r>
            <a:r>
              <a:rPr sz="1094" b="1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sz="1094" b="1" spc="-14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BBBA31"/>
                </a:solidFill>
                <a:latin typeface="Lucida Sans"/>
                <a:cs typeface="Lucida Sans"/>
              </a:rPr>
              <a:t>100%</a:t>
            </a:r>
            <a:r>
              <a:rPr sz="1094" b="1" spc="-3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BBBA31"/>
                </a:solidFill>
                <a:latin typeface="Lucida Sans"/>
                <a:cs typeface="Lucida Sans"/>
              </a:rPr>
              <a:t>JUICE</a:t>
            </a:r>
            <a:r>
              <a:rPr sz="1094" b="1" spc="-14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BBBA31"/>
                </a:solidFill>
                <a:latin typeface="Lucida Sans"/>
                <a:cs typeface="Lucida Sans"/>
              </a:rPr>
              <a:t>SIZES:</a:t>
            </a:r>
            <a:endParaRPr sz="1094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6325" y="6044856"/>
            <a:ext cx="2426870" cy="593442"/>
          </a:xfrm>
          <a:prstGeom prst="rect">
            <a:avLst/>
          </a:prstGeom>
        </p:spPr>
        <p:txBody>
          <a:bodyPr vert="horz" wrap="square" lIns="0" tIns="12012" rIns="0" bIns="0" rtlCol="0">
            <a:spAutoFit/>
          </a:bodyPr>
          <a:lstStyle/>
          <a:p>
            <a:pPr marL="1326272" marR="5690" indent="139076">
              <a:lnSpc>
                <a:spcPct val="114599"/>
              </a:lnSpc>
              <a:spcBef>
                <a:spcPts val="94"/>
              </a:spcBef>
            </a:pP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100%</a:t>
            </a:r>
            <a:r>
              <a:rPr sz="1094" b="1" spc="-8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JUICE </a:t>
            </a:r>
            <a:r>
              <a:rPr sz="1094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094" b="1" spc="-7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094" dirty="0">
              <a:latin typeface="Lucida Sans"/>
              <a:cs typeface="Lucida Sans"/>
            </a:endParaRPr>
          </a:p>
          <a:p>
            <a:pPr marL="12644">
              <a:spcBef>
                <a:spcPts val="203"/>
              </a:spcBef>
            </a:pPr>
            <a:r>
              <a:rPr sz="1094" dirty="0">
                <a:solidFill>
                  <a:srgbClr val="6C6D70"/>
                </a:solidFill>
                <a:latin typeface="Lucida Sans"/>
                <a:cs typeface="Lucida Sans"/>
              </a:rPr>
              <a:t>Juice</a:t>
            </a:r>
            <a:r>
              <a:rPr sz="1094" spc="-49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094" dirty="0">
                <a:solidFill>
                  <a:srgbClr val="6C6D70"/>
                </a:solidFill>
                <a:latin typeface="Lucida Sans"/>
                <a:cs typeface="Lucida Sans"/>
              </a:rPr>
              <a:t>drinks</a:t>
            </a:r>
            <a:r>
              <a:rPr sz="1094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094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094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094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r>
              <a:rPr sz="1094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094" spc="-21" dirty="0">
                <a:solidFill>
                  <a:srgbClr val="6C6D70"/>
                </a:solidFill>
                <a:latin typeface="Lucida Sans"/>
                <a:cs typeface="Lucida Sans"/>
              </a:rPr>
              <a:t>sugar</a:t>
            </a:r>
            <a:endParaRPr sz="1094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6527" y="6452294"/>
            <a:ext cx="998817" cy="181147"/>
          </a:xfrm>
          <a:prstGeom prst="rect">
            <a:avLst/>
          </a:prstGeom>
        </p:spPr>
        <p:txBody>
          <a:bodyPr vert="horz" wrap="square" lIns="0" tIns="12644" rIns="0" bIns="0" rtlCol="0">
            <a:spAutoFit/>
          </a:bodyPr>
          <a:lstStyle/>
          <a:p>
            <a:pPr marL="12644">
              <a:spcBef>
                <a:spcPts val="100"/>
              </a:spcBef>
            </a:pPr>
            <a:r>
              <a:rPr sz="1094" dirty="0">
                <a:solidFill>
                  <a:srgbClr val="6C6D70"/>
                </a:solidFill>
                <a:latin typeface="Lucida Sans"/>
                <a:cs typeface="Lucida Sans"/>
              </a:rPr>
              <a:t>Juice</a:t>
            </a:r>
            <a:r>
              <a:rPr sz="1094" spc="-49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094" spc="-10" dirty="0">
                <a:solidFill>
                  <a:srgbClr val="6C6D70"/>
                </a:solidFill>
                <a:latin typeface="Lucida Sans"/>
                <a:cs typeface="Lucida Sans"/>
              </a:rPr>
              <a:t>Cocktails</a:t>
            </a:r>
            <a:endParaRPr sz="1094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5183" y="406328"/>
            <a:ext cx="3260690" cy="518543"/>
          </a:xfrm>
          <a:prstGeom prst="rect">
            <a:avLst/>
          </a:prstGeom>
        </p:spPr>
        <p:txBody>
          <a:bodyPr vert="horz" wrap="square" lIns="0" tIns="13275" rIns="0" bIns="0" rtlCol="0">
            <a:spAutoFit/>
          </a:bodyPr>
          <a:lstStyle/>
          <a:p>
            <a:pPr marL="12644" marR="5057" algn="ctr">
              <a:spcBef>
                <a:spcPts val="105"/>
              </a:spcBef>
            </a:pP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WIC</a:t>
            </a:r>
            <a:r>
              <a:rPr sz="1094" b="1" spc="-21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cannot</a:t>
            </a:r>
            <a:r>
              <a:rPr sz="1094" b="1" spc="-21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pay</a:t>
            </a:r>
            <a:r>
              <a:rPr sz="1094" b="1" spc="-21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the</a:t>
            </a:r>
            <a:r>
              <a:rPr sz="1094" b="1" spc="-14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5-cent</a:t>
            </a:r>
            <a:r>
              <a:rPr sz="1094" b="1" spc="-21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bottle</a:t>
            </a:r>
            <a:r>
              <a:rPr sz="1094" b="1" spc="-3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deposit.</a:t>
            </a:r>
            <a:r>
              <a:rPr sz="1094" b="1" spc="-11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spc="-25" dirty="0">
                <a:solidFill>
                  <a:srgbClr val="221F1F"/>
                </a:solidFill>
                <a:latin typeface="Lucida Sans"/>
                <a:cs typeface="Lucida Sans"/>
              </a:rPr>
              <a:t>WIC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participants</a:t>
            </a:r>
            <a:r>
              <a:rPr sz="1094" b="1" spc="-4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must</a:t>
            </a:r>
            <a:r>
              <a:rPr sz="1094" b="1" spc="-3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pay</a:t>
            </a:r>
            <a:r>
              <a:rPr sz="1094" b="1" spc="-14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the</a:t>
            </a:r>
            <a:r>
              <a:rPr sz="1094" b="1" spc="-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deposit</a:t>
            </a:r>
            <a:r>
              <a:rPr sz="1094" b="1" spc="-3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for</a:t>
            </a:r>
            <a:r>
              <a:rPr sz="1094" b="1" spc="-1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spc="-21" dirty="0">
                <a:solidFill>
                  <a:srgbClr val="221F1F"/>
                </a:solidFill>
                <a:latin typeface="Lucida Sans"/>
                <a:cs typeface="Lucida Sans"/>
              </a:rPr>
              <a:t>each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bottle</a:t>
            </a:r>
            <a:r>
              <a:rPr sz="1094" b="1" spc="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221F1F"/>
                </a:solidFill>
                <a:latin typeface="Lucida Sans"/>
                <a:cs typeface="Lucida Sans"/>
              </a:rPr>
              <a:t>of</a:t>
            </a:r>
            <a:r>
              <a:rPr sz="1094" b="1" spc="-7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221F1F"/>
                </a:solidFill>
                <a:latin typeface="Lucida Sans"/>
                <a:cs typeface="Lucida Sans"/>
              </a:rPr>
              <a:t>juice.</a:t>
            </a:r>
            <a:endParaRPr sz="1094" dirty="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87132" y="312694"/>
            <a:ext cx="4093249" cy="740262"/>
          </a:xfrm>
          <a:custGeom>
            <a:avLst/>
            <a:gdLst/>
            <a:ahLst/>
            <a:cxnLst/>
            <a:rect l="l" t="t" r="r" b="b"/>
            <a:pathLst>
              <a:path w="4111625" h="743585">
                <a:moveTo>
                  <a:pt x="376123" y="0"/>
                </a:moveTo>
                <a:lnTo>
                  <a:pt x="257390" y="4572"/>
                </a:lnTo>
                <a:lnTo>
                  <a:pt x="154152" y="17132"/>
                </a:lnTo>
                <a:lnTo>
                  <a:pt x="72631" y="36423"/>
                </a:lnTo>
                <a:lnTo>
                  <a:pt x="19164" y="60921"/>
                </a:lnTo>
                <a:lnTo>
                  <a:pt x="0" y="88963"/>
                </a:lnTo>
                <a:lnTo>
                  <a:pt x="0" y="654240"/>
                </a:lnTo>
                <a:lnTo>
                  <a:pt x="72631" y="706653"/>
                </a:lnTo>
                <a:lnTo>
                  <a:pt x="154152" y="725944"/>
                </a:lnTo>
                <a:lnTo>
                  <a:pt x="257390" y="738632"/>
                </a:lnTo>
                <a:lnTo>
                  <a:pt x="376123" y="743204"/>
                </a:lnTo>
                <a:lnTo>
                  <a:pt x="3735362" y="743204"/>
                </a:lnTo>
                <a:lnTo>
                  <a:pt x="3854094" y="738632"/>
                </a:lnTo>
                <a:lnTo>
                  <a:pt x="3957332" y="725944"/>
                </a:lnTo>
                <a:lnTo>
                  <a:pt x="4038854" y="706653"/>
                </a:lnTo>
                <a:lnTo>
                  <a:pt x="4092320" y="682282"/>
                </a:lnTo>
                <a:lnTo>
                  <a:pt x="4111498" y="654240"/>
                </a:lnTo>
                <a:lnTo>
                  <a:pt x="4111498" y="88963"/>
                </a:lnTo>
                <a:lnTo>
                  <a:pt x="4038854" y="36423"/>
                </a:lnTo>
                <a:lnTo>
                  <a:pt x="3957332" y="17132"/>
                </a:lnTo>
                <a:lnTo>
                  <a:pt x="3854094" y="4572"/>
                </a:lnTo>
                <a:lnTo>
                  <a:pt x="3735362" y="0"/>
                </a:lnTo>
                <a:lnTo>
                  <a:pt x="376123" y="0"/>
                </a:lnTo>
                <a:close/>
              </a:path>
            </a:pathLst>
          </a:custGeom>
          <a:ln w="76200">
            <a:solidFill>
              <a:srgbClr val="FC68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62799" y="1588478"/>
            <a:ext cx="1555750" cy="181784"/>
          </a:xfrm>
          <a:prstGeom prst="rect">
            <a:avLst/>
          </a:prstGeom>
        </p:spPr>
        <p:txBody>
          <a:bodyPr vert="horz" wrap="square" lIns="0" tIns="13275" rIns="0" bIns="0" rtlCol="0">
            <a:spAutoFit/>
          </a:bodyPr>
          <a:lstStyle/>
          <a:p>
            <a:pPr marL="12644">
              <a:spcBef>
                <a:spcPts val="105"/>
              </a:spcBef>
            </a:pP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64</a:t>
            </a:r>
            <a:r>
              <a:rPr sz="1094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OZ</a:t>
            </a:r>
            <a:r>
              <a:rPr sz="1094" b="1" spc="-21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BOTTLES</a:t>
            </a:r>
            <a:r>
              <a:rPr sz="1094" b="1" spc="-1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21" dirty="0">
                <a:solidFill>
                  <a:srgbClr val="48307D"/>
                </a:solidFill>
                <a:latin typeface="Lucida Sans"/>
                <a:cs typeface="Lucida Sans"/>
              </a:rPr>
              <a:t>JUICE</a:t>
            </a:r>
            <a:endParaRPr sz="1094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799" y="1969917"/>
            <a:ext cx="3268278" cy="3061231"/>
          </a:xfrm>
          <a:prstGeom prst="rect">
            <a:avLst/>
          </a:prstGeom>
        </p:spPr>
        <p:txBody>
          <a:bodyPr vert="horz" wrap="square" lIns="0" tIns="12644" rIns="0" bIns="0" rtlCol="0">
            <a:spAutoFit/>
          </a:bodyPr>
          <a:lstStyle/>
          <a:p>
            <a:pPr marL="183959" marR="7587" indent="-171948">
              <a:lnSpc>
                <a:spcPct val="107000"/>
              </a:lnSpc>
              <a:spcBef>
                <a:spcPts val="100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Apple</a:t>
            </a:r>
            <a:r>
              <a:rPr sz="1094" b="1" spc="-5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And</a:t>
            </a:r>
            <a:r>
              <a:rPr sz="1094" b="1" spc="-10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Eve</a:t>
            </a:r>
            <a:r>
              <a:rPr sz="1094" b="1" spc="-1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Cranberry,</a:t>
            </a:r>
            <a:r>
              <a:rPr sz="1094" spc="-21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Cranberry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Cranberry</a:t>
            </a:r>
            <a:r>
              <a:rPr sz="1094" spc="-4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Grape,</a:t>
            </a:r>
            <a:r>
              <a:rPr sz="1094" spc="-25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Cranberry</a:t>
            </a:r>
            <a:r>
              <a:rPr sz="1094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Pomegranate,</a:t>
            </a:r>
            <a:r>
              <a:rPr sz="1094" spc="-3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Natural</a:t>
            </a:r>
            <a:r>
              <a:rPr sz="1094" spc="-18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Apple, </a:t>
            </a:r>
            <a:r>
              <a:rPr sz="1094" dirty="0">
                <a:latin typeface="Lucida Sans"/>
                <a:cs typeface="Lucida Sans"/>
              </a:rPr>
              <a:t>Naturally</a:t>
            </a:r>
            <a:r>
              <a:rPr lang="en-US" sz="1094" spc="-2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Cranberry,</a:t>
            </a:r>
            <a:r>
              <a:rPr sz="1094" spc="-49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Pineapple</a:t>
            </a:r>
            <a:r>
              <a:rPr lang="en-US" sz="1094" spc="-1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Tangerine</a:t>
            </a:r>
            <a:endParaRPr lang="en-US" sz="1094" dirty="0">
              <a:latin typeface="Lucida Sans"/>
              <a:cs typeface="Lucida Sans"/>
            </a:endParaRPr>
          </a:p>
          <a:p>
            <a:pPr marL="183959" marR="7587" indent="-171948">
              <a:lnSpc>
                <a:spcPct val="107000"/>
              </a:lnSpc>
              <a:spcBef>
                <a:spcPts val="100"/>
              </a:spcBef>
              <a:buFont typeface="Arial"/>
              <a:buChar char="•"/>
              <a:tabLst>
                <a:tab pos="184591" algn="l"/>
              </a:tabLst>
            </a:pPr>
            <a:r>
              <a:rPr sz="1094" b="1" dirty="0">
                <a:latin typeface="Lucida Sans"/>
                <a:cs typeface="Lucida Sans"/>
              </a:rPr>
              <a:t>Best</a:t>
            </a:r>
            <a:r>
              <a:rPr sz="1094" b="1" spc="-35" dirty="0">
                <a:latin typeface="Lucida Sans"/>
                <a:cs typeface="Lucida Sans"/>
              </a:rPr>
              <a:t> </a:t>
            </a:r>
            <a:r>
              <a:rPr sz="1094" b="1" dirty="0">
                <a:latin typeface="Lucida Sans"/>
                <a:cs typeface="Lucida Sans"/>
              </a:rPr>
              <a:t>Yet</a:t>
            </a:r>
            <a:r>
              <a:rPr sz="1094" b="1" spc="-4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Apple,</a:t>
            </a:r>
            <a:r>
              <a:rPr sz="1094" spc="-60" dirty="0">
                <a:latin typeface="Lucida Sans"/>
                <a:cs typeface="Lucida Sans"/>
              </a:rPr>
              <a:t> </a:t>
            </a:r>
            <a:r>
              <a:rPr sz="1094" dirty="0">
                <a:latin typeface="Lucida Sans"/>
                <a:cs typeface="Lucida Sans"/>
              </a:rPr>
              <a:t>Grape,</a:t>
            </a:r>
            <a:r>
              <a:rPr sz="1094" spc="-35" dirty="0">
                <a:latin typeface="Lucida Sans"/>
                <a:cs typeface="Lucida Sans"/>
              </a:rPr>
              <a:t> </a:t>
            </a:r>
            <a:r>
              <a:rPr sz="1094" spc="-10" dirty="0">
                <a:latin typeface="Lucida Sans"/>
                <a:cs typeface="Lucida Sans"/>
              </a:rPr>
              <a:t>Grapefruit,</a:t>
            </a:r>
            <a:r>
              <a:rPr lang="en-US" sz="1094" spc="-10" dirty="0">
                <a:latin typeface="Lucida Sans"/>
                <a:cs typeface="Lucida Sans"/>
              </a:rPr>
              <a:t> Pineapple</a:t>
            </a:r>
            <a:r>
              <a:rPr lang="en-US" sz="1094" dirty="0">
                <a:latin typeface="Lucida Sans"/>
                <a:cs typeface="Lucida Sans"/>
              </a:rPr>
              <a:t>,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Tomato, </a:t>
            </a:r>
            <a:r>
              <a:rPr lang="en-US" sz="1094" dirty="0">
                <a:latin typeface="Lucida Sans"/>
                <a:cs typeface="Lucida Sans"/>
              </a:rPr>
              <a:t>Vegetable,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White</a:t>
            </a:r>
            <a:r>
              <a:rPr lang="en-US" sz="1094" spc="-113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Grape</a:t>
            </a:r>
            <a:endParaRPr lang="en-US" sz="1094" dirty="0">
              <a:latin typeface="Lucida Sans"/>
              <a:cs typeface="Lucida Sans"/>
            </a:endParaRPr>
          </a:p>
          <a:p>
            <a:pPr marL="183959" indent="-171948">
              <a:spcBef>
                <a:spcPts val="110"/>
              </a:spcBef>
              <a:buFont typeface="Arial"/>
              <a:buChar char="•"/>
              <a:tabLst>
                <a:tab pos="184591" algn="l"/>
              </a:tabLst>
            </a:pPr>
            <a:r>
              <a:rPr lang="en-US" sz="1094" b="1" dirty="0">
                <a:latin typeface="Lucida Sans"/>
                <a:cs typeface="Lucida Sans"/>
              </a:rPr>
              <a:t>Campbells</a:t>
            </a:r>
            <a:r>
              <a:rPr lang="en-US" sz="1094" b="1" spc="-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Tomato,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Low</a:t>
            </a:r>
            <a:r>
              <a:rPr lang="en-US" sz="1094" spc="5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Sodium</a:t>
            </a:r>
            <a:r>
              <a:rPr lang="en-US" sz="1094" spc="-119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Tomato</a:t>
            </a:r>
            <a:endParaRPr lang="en-US" sz="1094" dirty="0">
              <a:latin typeface="Lucida Sans"/>
              <a:cs typeface="Lucida Sans"/>
            </a:endParaRPr>
          </a:p>
          <a:p>
            <a:pPr marL="183327" marR="169419" indent="-171315">
              <a:lnSpc>
                <a:spcPct val="104299"/>
              </a:lnSpc>
              <a:spcBef>
                <a:spcPts val="49"/>
              </a:spcBef>
              <a:buFont typeface="Arial"/>
              <a:buChar char="•"/>
              <a:tabLst>
                <a:tab pos="184591" algn="l"/>
              </a:tabLst>
            </a:pPr>
            <a:r>
              <a:rPr lang="en-US" sz="1094" b="1" dirty="0">
                <a:latin typeface="Lucida Sans"/>
                <a:cs typeface="Lucida Sans"/>
              </a:rPr>
              <a:t>Food</a:t>
            </a:r>
            <a:r>
              <a:rPr lang="en-US" sz="1094" b="1" spc="-30" dirty="0">
                <a:latin typeface="Lucida Sans"/>
                <a:cs typeface="Lucida Sans"/>
              </a:rPr>
              <a:t> </a:t>
            </a:r>
            <a:r>
              <a:rPr lang="en-US" sz="1094" b="1" dirty="0">
                <a:latin typeface="Lucida Sans"/>
                <a:cs typeface="Lucida Sans"/>
              </a:rPr>
              <a:t>Club </a:t>
            </a:r>
            <a:r>
              <a:rPr lang="en-US" sz="1094" dirty="0">
                <a:latin typeface="Lucida Sans"/>
                <a:cs typeface="Lucida Sans"/>
              </a:rPr>
              <a:t>Apple,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Grape,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Tomato, </a:t>
            </a:r>
            <a:r>
              <a:rPr lang="en-US" sz="1094" dirty="0">
                <a:latin typeface="Lucida Sans"/>
                <a:cs typeface="Lucida Sans"/>
              </a:rPr>
              <a:t>Vegetable,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White</a:t>
            </a:r>
            <a:r>
              <a:rPr lang="en-US" sz="1094" spc="-113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Grape</a:t>
            </a:r>
            <a:endParaRPr lang="en-US" sz="1094" dirty="0">
              <a:latin typeface="Lucida Sans"/>
              <a:cs typeface="Lucida Sans"/>
            </a:endParaRPr>
          </a:p>
          <a:p>
            <a:pPr marL="183959" indent="-171948">
              <a:lnSpc>
                <a:spcPts val="1309"/>
              </a:lnSpc>
              <a:spcBef>
                <a:spcPts val="203"/>
              </a:spcBef>
              <a:buFont typeface="Arial"/>
              <a:buChar char="•"/>
              <a:tabLst>
                <a:tab pos="184591" algn="l"/>
              </a:tabLst>
            </a:pPr>
            <a:r>
              <a:rPr lang="en-US" sz="1094" b="1" dirty="0">
                <a:latin typeface="Lucida Sans"/>
                <a:cs typeface="Lucida Sans"/>
              </a:rPr>
              <a:t>Freedoms</a:t>
            </a:r>
            <a:r>
              <a:rPr lang="en-US" sz="1094" b="1" spc="-70" dirty="0">
                <a:latin typeface="Lucida Sans"/>
                <a:cs typeface="Lucida Sans"/>
              </a:rPr>
              <a:t> </a:t>
            </a:r>
            <a:r>
              <a:rPr lang="en-US" sz="1094" b="1" dirty="0">
                <a:latin typeface="Lucida Sans"/>
                <a:cs typeface="Lucida Sans"/>
              </a:rPr>
              <a:t>Choice</a:t>
            </a:r>
            <a:r>
              <a:rPr lang="en-US" sz="1094" b="1" spc="-54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Apple,</a:t>
            </a:r>
            <a:r>
              <a:rPr lang="en-US" sz="1094" spc="-84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Grape</a:t>
            </a:r>
            <a:endParaRPr lang="en-US" sz="1094" dirty="0">
              <a:latin typeface="Lucida Sans"/>
              <a:cs typeface="Lucida Sans"/>
            </a:endParaRPr>
          </a:p>
          <a:p>
            <a:pPr marL="183959" indent="-171948">
              <a:lnSpc>
                <a:spcPts val="1309"/>
              </a:lnSpc>
              <a:buFont typeface="Arial"/>
              <a:buChar char="•"/>
              <a:tabLst>
                <a:tab pos="184591" algn="l"/>
              </a:tabLst>
            </a:pPr>
            <a:r>
              <a:rPr lang="en-US" sz="1094" b="1" dirty="0">
                <a:latin typeface="Lucida Sans"/>
                <a:cs typeface="Lucida Sans"/>
              </a:rPr>
              <a:t>Great</a:t>
            </a:r>
            <a:r>
              <a:rPr lang="en-US" sz="1094" b="1" spc="-10" dirty="0">
                <a:latin typeface="Lucida Sans"/>
                <a:cs typeface="Lucida Sans"/>
              </a:rPr>
              <a:t> </a:t>
            </a:r>
            <a:r>
              <a:rPr lang="en-US" sz="1094" b="1" dirty="0">
                <a:latin typeface="Lucida Sans"/>
                <a:cs typeface="Lucida Sans"/>
              </a:rPr>
              <a:t>Value</a:t>
            </a:r>
            <a:r>
              <a:rPr lang="en-US" sz="1094" b="1" spc="-2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Apple,</a:t>
            </a:r>
            <a:r>
              <a:rPr lang="en-US" sz="1094" spc="-49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Cranberry</a:t>
            </a:r>
            <a:r>
              <a:rPr lang="en-US" sz="1094" spc="-49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Grape</a:t>
            </a:r>
            <a:r>
              <a:rPr lang="en-US" sz="1094" spc="-45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Blend,</a:t>
            </a:r>
            <a:endParaRPr lang="en-US" sz="1094" dirty="0">
              <a:latin typeface="Lucida Sans"/>
              <a:cs typeface="Lucida Sans"/>
            </a:endParaRPr>
          </a:p>
          <a:p>
            <a:pPr marL="183959" marR="5057">
              <a:lnSpc>
                <a:spcPts val="1414"/>
              </a:lnSpc>
              <a:spcBef>
                <a:spcPts val="45"/>
              </a:spcBef>
            </a:pPr>
            <a:r>
              <a:rPr lang="en-US" sz="1094" dirty="0">
                <a:latin typeface="Lucida Sans"/>
                <a:cs typeface="Lucida Sans"/>
              </a:rPr>
              <a:t>Cranberry Blend, Cranberry </a:t>
            </a:r>
            <a:r>
              <a:rPr lang="en-US" sz="1094" spc="-10" dirty="0">
                <a:latin typeface="Lucida Sans"/>
                <a:cs typeface="Lucida Sans"/>
              </a:rPr>
              <a:t>Pomegranate,</a:t>
            </a:r>
            <a:r>
              <a:rPr lang="en-US" sz="1094" spc="-214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Grape, </a:t>
            </a:r>
            <a:r>
              <a:rPr lang="en-US" sz="1094" dirty="0">
                <a:latin typeface="Lucida Sans"/>
                <a:cs typeface="Lucida Sans"/>
              </a:rPr>
              <a:t>Guava,</a:t>
            </a:r>
            <a:r>
              <a:rPr lang="en-US" sz="1094" spc="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Low</a:t>
            </a:r>
            <a:r>
              <a:rPr lang="en-US" sz="1094" spc="-30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Sodium</a:t>
            </a:r>
            <a:r>
              <a:rPr lang="en-US" sz="1094" spc="-49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Vegetable,</a:t>
            </a:r>
            <a:r>
              <a:rPr lang="en-US" sz="1094" spc="-60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Mango</a:t>
            </a:r>
            <a:r>
              <a:rPr lang="en-US" sz="1094" spc="-35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Peach,</a:t>
            </a:r>
            <a:r>
              <a:rPr lang="en-US" sz="1094" spc="498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Not</a:t>
            </a:r>
            <a:r>
              <a:rPr lang="en-US" sz="1094" spc="-2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From</a:t>
            </a:r>
            <a:r>
              <a:rPr lang="en-US" sz="1094" spc="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Concentrate </a:t>
            </a:r>
            <a:r>
              <a:rPr lang="en-US" sz="1094" spc="-10" dirty="0">
                <a:latin typeface="Lucida Sans"/>
                <a:cs typeface="Lucida Sans"/>
              </a:rPr>
              <a:t>Apple,</a:t>
            </a:r>
            <a:r>
              <a:rPr lang="en-US" sz="1094" spc="-45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Orange,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Pear,</a:t>
            </a:r>
            <a:r>
              <a:rPr lang="en-US" sz="1094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Pineapple,</a:t>
            </a:r>
            <a:r>
              <a:rPr lang="en-US" sz="1094" spc="-30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Tomato,</a:t>
            </a:r>
            <a:r>
              <a:rPr lang="en-US" sz="1094" spc="-14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Vegetable,</a:t>
            </a:r>
            <a:r>
              <a:rPr lang="en-US" sz="1094" spc="-14" dirty="0">
                <a:latin typeface="Lucida Sans"/>
                <a:cs typeface="Lucida Sans"/>
              </a:rPr>
              <a:t> </a:t>
            </a:r>
            <a:r>
              <a:rPr lang="en-US" sz="1094" dirty="0">
                <a:latin typeface="Lucida Sans"/>
                <a:cs typeface="Lucida Sans"/>
              </a:rPr>
              <a:t>White</a:t>
            </a:r>
            <a:r>
              <a:rPr lang="en-US" sz="1094" spc="-25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Grape, </a:t>
            </a:r>
            <a:r>
              <a:rPr lang="en-US" sz="1094" dirty="0">
                <a:latin typeface="Lucida Sans"/>
                <a:cs typeface="Lucida Sans"/>
              </a:rPr>
              <a:t>White</a:t>
            </a:r>
            <a:r>
              <a:rPr lang="en-US" sz="1094" spc="-21" dirty="0">
                <a:latin typeface="Lucida Sans"/>
                <a:cs typeface="Lucida Sans"/>
              </a:rPr>
              <a:t> </a:t>
            </a:r>
            <a:r>
              <a:rPr lang="en-US" sz="1094" spc="-10" dirty="0">
                <a:latin typeface="Lucida Sans"/>
                <a:cs typeface="Lucida Sans"/>
              </a:rPr>
              <a:t>Grape</a:t>
            </a:r>
            <a:r>
              <a:rPr lang="en-US" sz="1094" spc="-60" dirty="0">
                <a:latin typeface="Lucida Sans"/>
                <a:cs typeface="Lucida Sans"/>
              </a:rPr>
              <a:t> </a:t>
            </a:r>
            <a:r>
              <a:rPr lang="en-US" sz="1094" spc="-21" dirty="0">
                <a:latin typeface="Lucida Sans"/>
                <a:cs typeface="Lucida Sans"/>
              </a:rPr>
              <a:t>Peach</a:t>
            </a:r>
            <a:endParaRPr lang="en-US" sz="1094" dirty="0">
              <a:latin typeface="Lucida Sans"/>
              <a:cs typeface="Lucida Sans"/>
            </a:endParaRPr>
          </a:p>
          <a:p>
            <a:pPr marL="183959" marR="154879">
              <a:lnSpc>
                <a:spcPct val="107300"/>
              </a:lnSpc>
            </a:pPr>
            <a:endParaRPr sz="1094" dirty="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28298" y="1588478"/>
            <a:ext cx="2408538" cy="181784"/>
          </a:xfrm>
          <a:prstGeom prst="rect">
            <a:avLst/>
          </a:prstGeom>
        </p:spPr>
        <p:txBody>
          <a:bodyPr vert="horz" wrap="square" lIns="0" tIns="13275" rIns="0" bIns="0" rtlCol="0">
            <a:spAutoFit/>
          </a:bodyPr>
          <a:lstStyle/>
          <a:p>
            <a:pPr marL="12644">
              <a:spcBef>
                <a:spcPts val="105"/>
              </a:spcBef>
            </a:pP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64 OZ</a:t>
            </a:r>
            <a:r>
              <a:rPr sz="1094" b="1" spc="-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BOTTLES</a:t>
            </a:r>
            <a:r>
              <a:rPr sz="1094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JUICE</a:t>
            </a:r>
            <a:r>
              <a:rPr sz="1094" b="1" spc="-154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(continued)</a:t>
            </a:r>
            <a:endParaRPr sz="1094" dirty="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28299" y="1929037"/>
            <a:ext cx="74595" cy="181784"/>
          </a:xfrm>
          <a:prstGeom prst="rect">
            <a:avLst/>
          </a:prstGeom>
        </p:spPr>
        <p:txBody>
          <a:bodyPr vert="horz" wrap="square" lIns="0" tIns="13275" rIns="0" bIns="0" rtlCol="0">
            <a:spAutoFit/>
          </a:bodyPr>
          <a:lstStyle/>
          <a:p>
            <a:pPr marL="12644">
              <a:spcBef>
                <a:spcPts val="105"/>
              </a:spcBef>
            </a:pPr>
            <a:r>
              <a:rPr lang="en-US" sz="1094" dirty="0">
                <a:latin typeface="Arial"/>
                <a:cs typeface="Arial"/>
              </a:rPr>
              <a:t>•</a:t>
            </a:r>
          </a:p>
        </p:txBody>
      </p:sp>
      <p:sp>
        <p:nvSpPr>
          <p:cNvPr id="22" name="object 22"/>
          <p:cNvSpPr/>
          <p:nvPr/>
        </p:nvSpPr>
        <p:spPr>
          <a:xfrm>
            <a:off x="68335" y="1783886"/>
            <a:ext cx="12096420" cy="0"/>
          </a:xfrm>
          <a:custGeom>
            <a:avLst/>
            <a:gdLst/>
            <a:ahLst/>
            <a:cxnLst/>
            <a:rect l="l" t="t" r="r" b="b"/>
            <a:pathLst>
              <a:path w="12150725">
                <a:moveTo>
                  <a:pt x="0" y="0"/>
                </a:moveTo>
                <a:lnTo>
                  <a:pt x="12150344" y="0"/>
                </a:lnTo>
              </a:path>
            </a:pathLst>
          </a:custGeom>
          <a:ln w="635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7560" y="3709681"/>
            <a:ext cx="3132994" cy="235162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75931" y="6242958"/>
            <a:ext cx="2955202" cy="349526"/>
          </a:xfrm>
          <a:prstGeom prst="rect">
            <a:avLst/>
          </a:prstGeom>
        </p:spPr>
        <p:txBody>
          <a:bodyPr vert="horz" wrap="square" lIns="0" tIns="12644" rIns="0" bIns="0" rtlCol="0">
            <a:spAutoFit/>
          </a:bodyPr>
          <a:lstStyle/>
          <a:p>
            <a:pPr marL="12644" marR="5057">
              <a:spcBef>
                <a:spcPts val="100"/>
              </a:spcBef>
            </a:pP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Participants</a:t>
            </a:r>
            <a:r>
              <a:rPr sz="1094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are</a:t>
            </a:r>
            <a:r>
              <a:rPr sz="1094" b="1" spc="21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encouraged</a:t>
            </a:r>
            <a:r>
              <a:rPr sz="1094" b="1" spc="-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to</a:t>
            </a:r>
            <a:r>
              <a:rPr lang="en-US"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purchase </a:t>
            </a:r>
            <a:r>
              <a:rPr sz="1094" b="1" dirty="0">
                <a:solidFill>
                  <a:srgbClr val="48307D"/>
                </a:solidFill>
                <a:latin typeface="Lucida Sans"/>
                <a:cs typeface="Lucida Sans"/>
              </a:rPr>
              <a:t>the</a:t>
            </a:r>
            <a:r>
              <a:rPr sz="1094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least</a:t>
            </a:r>
            <a:r>
              <a:rPr sz="1094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21" dirty="0">
                <a:solidFill>
                  <a:srgbClr val="48307D"/>
                </a:solidFill>
                <a:latin typeface="Lucida Sans"/>
                <a:cs typeface="Lucida Sans"/>
              </a:rPr>
              <a:t>expensive brand</a:t>
            </a:r>
            <a:r>
              <a:rPr sz="1094" b="1" spc="-84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094" b="1" spc="-10" dirty="0">
                <a:solidFill>
                  <a:srgbClr val="48307D"/>
                </a:solidFill>
                <a:latin typeface="Lucida Sans"/>
                <a:cs typeface="Lucida Sans"/>
              </a:rPr>
              <a:t>available.</a:t>
            </a:r>
            <a:endParaRPr sz="1094" dirty="0"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9789" y="6152354"/>
            <a:ext cx="3055239" cy="531016"/>
          </a:xfrm>
          <a:custGeom>
            <a:avLst/>
            <a:gdLst/>
            <a:ahLst/>
            <a:cxnLst/>
            <a:rect l="l" t="t" r="r" b="b"/>
            <a:pathLst>
              <a:path w="3068955" h="533400">
                <a:moveTo>
                  <a:pt x="280771" y="0"/>
                </a:moveTo>
                <a:lnTo>
                  <a:pt x="192112" y="3263"/>
                </a:lnTo>
                <a:lnTo>
                  <a:pt x="115049" y="12331"/>
                </a:lnTo>
                <a:lnTo>
                  <a:pt x="54241" y="26162"/>
                </a:lnTo>
                <a:lnTo>
                  <a:pt x="14338" y="43688"/>
                </a:lnTo>
                <a:lnTo>
                  <a:pt x="0" y="63842"/>
                </a:lnTo>
                <a:lnTo>
                  <a:pt x="0" y="469531"/>
                </a:lnTo>
                <a:lnTo>
                  <a:pt x="54241" y="507212"/>
                </a:lnTo>
                <a:lnTo>
                  <a:pt x="115049" y="521042"/>
                </a:lnTo>
                <a:lnTo>
                  <a:pt x="192112" y="530110"/>
                </a:lnTo>
                <a:lnTo>
                  <a:pt x="280771" y="533374"/>
                </a:lnTo>
                <a:lnTo>
                  <a:pt x="2788005" y="533374"/>
                </a:lnTo>
                <a:lnTo>
                  <a:pt x="2876651" y="530110"/>
                </a:lnTo>
                <a:lnTo>
                  <a:pt x="2953753" y="521042"/>
                </a:lnTo>
                <a:lnTo>
                  <a:pt x="3014599" y="507212"/>
                </a:lnTo>
                <a:lnTo>
                  <a:pt x="3054477" y="489686"/>
                </a:lnTo>
                <a:lnTo>
                  <a:pt x="3068828" y="469531"/>
                </a:lnTo>
                <a:lnTo>
                  <a:pt x="3068828" y="63842"/>
                </a:lnTo>
                <a:lnTo>
                  <a:pt x="3014599" y="26162"/>
                </a:lnTo>
                <a:lnTo>
                  <a:pt x="2953753" y="12331"/>
                </a:lnTo>
                <a:lnTo>
                  <a:pt x="2876651" y="3263"/>
                </a:lnTo>
                <a:lnTo>
                  <a:pt x="2788005" y="0"/>
                </a:lnTo>
                <a:lnTo>
                  <a:pt x="280771" y="0"/>
                </a:lnTo>
                <a:close/>
              </a:path>
            </a:pathLst>
          </a:custGeom>
          <a:ln w="76200">
            <a:solidFill>
              <a:srgbClr val="FC68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1757135" y="268822"/>
            <a:ext cx="180166" cy="196664"/>
          </a:xfrm>
          <a:prstGeom prst="rect">
            <a:avLst/>
          </a:prstGeom>
        </p:spPr>
        <p:txBody>
          <a:bodyPr vert="horz" wrap="square" lIns="0" tIns="12644" rIns="0" bIns="0" rtlCol="0">
            <a:spAutoFit/>
          </a:bodyPr>
          <a:lstStyle/>
          <a:p>
            <a:pPr marL="12644">
              <a:spcBef>
                <a:spcPts val="100"/>
              </a:spcBef>
            </a:pPr>
            <a:r>
              <a:rPr lang="en-US" sz="1195" spc="-25" dirty="0">
                <a:solidFill>
                  <a:srgbClr val="898989"/>
                </a:solidFill>
                <a:latin typeface="Calibri"/>
                <a:cs typeface="Calibri"/>
              </a:rPr>
              <a:t>11</a:t>
            </a:r>
            <a:endParaRPr sz="1195" dirty="0">
              <a:latin typeface="Calibri"/>
              <a:cs typeface="Calibri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9AFD9878-F77F-F9D9-D222-5F0F16145752}"/>
              </a:ext>
            </a:extLst>
          </p:cNvPr>
          <p:cNvSpPr txBox="1"/>
          <p:nvPr/>
        </p:nvSpPr>
        <p:spPr>
          <a:xfrm>
            <a:off x="4814400" y="1199842"/>
            <a:ext cx="7486063" cy="181849"/>
          </a:xfrm>
          <a:prstGeom prst="rect">
            <a:avLst/>
          </a:prstGeom>
        </p:spPr>
        <p:txBody>
          <a:bodyPr vert="horz" wrap="square" lIns="0" tIns="13275" rIns="0" bIns="0" rtlCol="0">
            <a:spAutoFit/>
          </a:bodyPr>
          <a:lstStyle/>
          <a:p>
            <a:pPr marL="12644">
              <a:spcBef>
                <a:spcPts val="105"/>
              </a:spcBef>
              <a:buClr>
                <a:srgbClr val="000000"/>
              </a:buClr>
              <a:tabLst>
                <a:tab pos="179534" algn="l"/>
                <a:tab pos="3830890" algn="l"/>
              </a:tabLst>
            </a:pPr>
            <a:r>
              <a:rPr sz="1094" dirty="0">
                <a:solidFill>
                  <a:srgbClr val="7F7F7F"/>
                </a:solidFill>
                <a:latin typeface="Lucida Sans"/>
                <a:cs typeface="Lucida Sans"/>
              </a:rPr>
              <a:t>	</a:t>
            </a:r>
            <a:r>
              <a:rPr sz="1642" baseline="5050" dirty="0">
                <a:latin typeface="Calibri"/>
                <a:cs typeface="Calibri"/>
              </a:rPr>
              <a:t>●</a:t>
            </a:r>
            <a:r>
              <a:rPr lang="en-US" sz="1642" baseline="5050" dirty="0">
                <a:latin typeface="Calibri"/>
                <a:cs typeface="Calibri"/>
              </a:rPr>
              <a:t> </a:t>
            </a:r>
            <a:r>
              <a:rPr lang="en-US" sz="1094" dirty="0">
                <a:solidFill>
                  <a:srgbClr val="7F7F7F"/>
                </a:solidFill>
                <a:latin typeface="Lucida Sans"/>
                <a:cs typeface="Lucida Sans"/>
              </a:rPr>
              <a:t>64</a:t>
            </a:r>
            <a:r>
              <a:rPr lang="en-US" sz="1094" spc="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lang="en-US" sz="1094" dirty="0">
                <a:solidFill>
                  <a:srgbClr val="7F7F7F"/>
                </a:solidFill>
                <a:latin typeface="Lucida Sans"/>
                <a:cs typeface="Lucida Sans"/>
              </a:rPr>
              <a:t>oz</a:t>
            </a:r>
            <a:r>
              <a:rPr lang="en-US" sz="1094" spc="6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lang="en-US" sz="1094" dirty="0">
                <a:solidFill>
                  <a:srgbClr val="7F7F7F"/>
                </a:solidFill>
                <a:latin typeface="Lucida Sans"/>
                <a:cs typeface="Lucida Sans"/>
              </a:rPr>
              <a:t>bottles</a:t>
            </a:r>
            <a:r>
              <a:rPr lang="en-US" sz="1094" spc="-2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lang="en-US" sz="1094" dirty="0">
                <a:solidFill>
                  <a:srgbClr val="7F7F7F"/>
                </a:solidFill>
                <a:latin typeface="Lucida Sans"/>
                <a:cs typeface="Lucida Sans"/>
              </a:rPr>
              <a:t>of</a:t>
            </a:r>
            <a:r>
              <a:rPr lang="en-US" sz="1094" spc="-169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lang="en-US" sz="1094" spc="-21" dirty="0">
                <a:solidFill>
                  <a:srgbClr val="7F7F7F"/>
                </a:solidFill>
                <a:latin typeface="Lucida Sans"/>
                <a:cs typeface="Lucida Sans"/>
              </a:rPr>
              <a:t>juice</a:t>
            </a:r>
            <a:endParaRPr lang="en-US" sz="1094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0">
            <a:extLst>
              <a:ext uri="{FF2B5EF4-FFF2-40B4-BE49-F238E27FC236}">
                <a16:creationId xmlns:a16="http://schemas.microsoft.com/office/drawing/2014/main" id="{2B3E7815-1225-902C-534A-D8EB51B4A80C}"/>
              </a:ext>
            </a:extLst>
          </p:cNvPr>
          <p:cNvSpPr/>
          <p:nvPr/>
        </p:nvSpPr>
        <p:spPr>
          <a:xfrm>
            <a:off x="0" y="1243360"/>
            <a:ext cx="12192000" cy="1345399"/>
          </a:xfrm>
          <a:custGeom>
            <a:avLst/>
            <a:gdLst/>
            <a:ahLst/>
            <a:cxnLst/>
            <a:rect l="l" t="t" r="r" b="b"/>
            <a:pathLst>
              <a:path w="12192000" h="1459864">
                <a:moveTo>
                  <a:pt x="12192000" y="0"/>
                </a:moveTo>
                <a:lnTo>
                  <a:pt x="0" y="0"/>
                </a:lnTo>
                <a:lnTo>
                  <a:pt x="0" y="1459484"/>
                </a:lnTo>
                <a:lnTo>
                  <a:pt x="12192000" y="1459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6F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3105" y="2887376"/>
            <a:ext cx="11960225" cy="3972241"/>
          </a:xfrm>
          <a:prstGeom prst="rect">
            <a:avLst/>
          </a:prstGeom>
        </p:spPr>
        <p:txBody>
          <a:bodyPr vert="horz" wrap="square" lIns="0" tIns="24765" rIns="0" bIns="0" rtlCol="0" anchor="t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Best</a:t>
            </a:r>
            <a:r>
              <a:rPr sz="1100" b="1" spc="25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Yet</a:t>
            </a:r>
            <a:r>
              <a:rPr sz="1100" b="1" spc="-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Bite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Size</a:t>
            </a:r>
            <a:r>
              <a:rPr sz="1100" spc="1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Frosted</a:t>
            </a:r>
            <a:r>
              <a:rPr sz="1100" spc="-8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Shredded</a:t>
            </a:r>
            <a:r>
              <a:rPr sz="1100" spc="-8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Wheat,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Bran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Flakes,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Bite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Size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Strawberry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Shredded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Wheat,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Toasted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spc="-20" dirty="0">
                <a:latin typeface="Lucida Sans"/>
                <a:cs typeface="Lucida Sans"/>
              </a:rPr>
              <a:t>Oats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Cream</a:t>
            </a:r>
            <a:r>
              <a:rPr sz="1100" b="1" spc="-40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Of</a:t>
            </a:r>
            <a:r>
              <a:rPr sz="1100" b="1" spc="-25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Wheat</a:t>
            </a:r>
            <a:r>
              <a:rPr sz="1100" b="1" spc="3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Whole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Grain</a:t>
            </a:r>
            <a:r>
              <a:rPr sz="1100" spc="-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Cereal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2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½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Minutes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and</a:t>
            </a:r>
            <a:r>
              <a:rPr sz="1100" spc="-10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Instant</a:t>
            </a:r>
            <a:r>
              <a:rPr lang="en-US" sz="1100" spc="-10" dirty="0">
                <a:latin typeface="Lucida Sans"/>
                <a:cs typeface="Lucida Sans"/>
              </a:rPr>
              <a:t>**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Food</a:t>
            </a:r>
            <a:r>
              <a:rPr sz="1100" b="1" spc="-50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Club</a:t>
            </a:r>
            <a:r>
              <a:rPr sz="1100" b="1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Bran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Flakes,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Toasted</a:t>
            </a:r>
            <a:r>
              <a:rPr sz="1100" spc="-8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Oats</a:t>
            </a:r>
            <a:endParaRPr lang="en-US" sz="1100" spc="-25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Freedoms Choice </a:t>
            </a:r>
            <a:r>
              <a:rPr lang="en-US" sz="1100" dirty="0">
                <a:latin typeface="Lucida Sans"/>
                <a:cs typeface="Lucida Sans"/>
              </a:rPr>
              <a:t>Bran Flakes, Frosted Shredded Wheat, Toasted Oats</a:t>
            </a:r>
            <a:endParaRPr lang="en-US" sz="1100" b="1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General</a:t>
            </a:r>
            <a:r>
              <a:rPr sz="1100" b="1" spc="25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Mills</a:t>
            </a:r>
            <a:r>
              <a:rPr sz="1100" b="1" spc="-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Berry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Berry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Kix,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Cheerios</a:t>
            </a:r>
            <a:r>
              <a:rPr lang="en-US" sz="1100" dirty="0">
                <a:latin typeface="Lucida Sans"/>
                <a:cs typeface="Lucida Sans"/>
              </a:rPr>
              <a:t> (Regular, Oat Crunch Berry, and Vanilla Spice),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Fiber</a:t>
            </a:r>
            <a:r>
              <a:rPr sz="1100" spc="-7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One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Honey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Clusters,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Honey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Kix,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Kix,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Multigrain</a:t>
            </a:r>
            <a:r>
              <a:rPr sz="1100" spc="-2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Cheerios,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 Chex,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Wheaties,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Whole</a:t>
            </a:r>
            <a:r>
              <a:rPr sz="1100" spc="-7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Grain</a:t>
            </a:r>
            <a:r>
              <a:rPr sz="1100" spc="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Total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Great</a:t>
            </a:r>
            <a:r>
              <a:rPr sz="1100" b="1" spc="5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Value</a:t>
            </a:r>
            <a:r>
              <a:rPr sz="1100" b="1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Bran</a:t>
            </a:r>
            <a:r>
              <a:rPr sz="1100" spc="-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Flakes,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Frosted</a:t>
            </a:r>
            <a:r>
              <a:rPr sz="1100" spc="-10" dirty="0">
                <a:latin typeface="Lucida Sans"/>
                <a:cs typeface="Lucida Sans"/>
              </a:rPr>
              <a:t> Shredded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Wheat,</a:t>
            </a:r>
            <a:r>
              <a:rPr lang="en-US" sz="1100" dirty="0">
                <a:latin typeface="Lucida Sans"/>
                <a:cs typeface="Lucida Sans"/>
              </a:rPr>
              <a:t> Frosted Mini Wheats Golden Honey,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Toasted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O's</a:t>
            </a:r>
            <a:r>
              <a:rPr sz="1100" dirty="0">
                <a:latin typeface="Lucida Sans"/>
                <a:cs typeface="Lucida Sans"/>
              </a:rPr>
              <a:t>,</a:t>
            </a:r>
            <a:r>
              <a:rPr sz="1100" spc="-15" dirty="0">
                <a:latin typeface="Lucida Sans"/>
                <a:cs typeface="Lucida Sans"/>
              </a:rPr>
              <a:t> </a:t>
            </a:r>
            <a:endParaRPr lang="en-US" sz="1100" spc="-15" dirty="0">
              <a:latin typeface="Lucida Sans"/>
              <a:cs typeface="Lucida Sans"/>
            </a:endParaRPr>
          </a:p>
          <a:p>
            <a:pPr marL="184785" indent="-172720"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Hannaford</a:t>
            </a:r>
            <a:r>
              <a:rPr sz="1100" b="1" spc="-10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Bite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Size</a:t>
            </a:r>
            <a:r>
              <a:rPr sz="1100" spc="-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Frosted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Shredded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Wheat,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Wheat,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Frosted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Shredded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Wheat,</a:t>
            </a:r>
            <a:r>
              <a:rPr sz="1100" spc="-2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Multigrain</a:t>
            </a:r>
            <a:r>
              <a:rPr sz="1100" spc="-20" dirty="0">
                <a:latin typeface="Lucida Sans"/>
                <a:cs typeface="Lucida Sans"/>
              </a:rPr>
              <a:t> </a:t>
            </a:r>
            <a:r>
              <a:rPr sz="1100" dirty="0" err="1">
                <a:latin typeface="Lucida Sans"/>
                <a:cs typeface="Lucida Sans"/>
              </a:rPr>
              <a:t>Tasteeos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Cereal,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 err="1">
                <a:latin typeface="Lucida Sans"/>
                <a:cs typeface="Lucida Sans"/>
              </a:rPr>
              <a:t>Tasteeos</a:t>
            </a:r>
            <a:r>
              <a:rPr sz="1100" dirty="0">
                <a:latin typeface="Lucida Sans"/>
                <a:cs typeface="Lucida Sans"/>
              </a:rPr>
              <a:t>,</a:t>
            </a:r>
            <a:r>
              <a:rPr lang="en-US" sz="110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Toasted</a:t>
            </a:r>
            <a:r>
              <a:rPr lang="en-US" sz="110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Wheat,</a:t>
            </a:r>
            <a:r>
              <a:rPr sz="1100" spc="-2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</a:t>
            </a:r>
            <a:r>
              <a:rPr sz="1100" spc="-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Flakes</a:t>
            </a:r>
            <a:r>
              <a:rPr lang="en-US" sz="1100" spc="-10" dirty="0">
                <a:latin typeface="Lucida Sans"/>
                <a:cs typeface="Lucida Sans"/>
              </a:rPr>
              <a:t>, </a:t>
            </a:r>
            <a:r>
              <a:rPr lang="en-US" sz="1100" dirty="0">
                <a:latin typeface="Lucida Sans"/>
                <a:cs typeface="Lucida Sans"/>
              </a:rPr>
              <a:t>Enriched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Wheat</a:t>
            </a:r>
            <a:r>
              <a:rPr lang="en-US" sz="1100" spc="-14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Bran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IGA</a:t>
            </a:r>
            <a:r>
              <a:rPr sz="1100" b="1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Bite </a:t>
            </a:r>
            <a:r>
              <a:rPr sz="1100" spc="-10" dirty="0">
                <a:latin typeface="Lucida Sans"/>
                <a:cs typeface="Lucida Sans"/>
              </a:rPr>
              <a:t>Size</a:t>
            </a:r>
            <a:r>
              <a:rPr sz="1100" spc="-6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Frosted</a:t>
            </a:r>
            <a:r>
              <a:rPr sz="1100" spc="-6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Shredded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and</a:t>
            </a:r>
            <a:r>
              <a:rPr sz="1100" spc="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Toasted</a:t>
            </a:r>
            <a:r>
              <a:rPr sz="1100" spc="-75" dirty="0">
                <a:latin typeface="Lucida Sans"/>
                <a:cs typeface="Lucida Sans"/>
              </a:rPr>
              <a:t> </a:t>
            </a:r>
            <a:r>
              <a:rPr sz="1100" spc="-20" dirty="0">
                <a:latin typeface="Lucida Sans"/>
                <a:cs typeface="Lucida Sans"/>
              </a:rPr>
              <a:t>Oats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ts val="1315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Kashi</a:t>
            </a:r>
            <a:r>
              <a:rPr sz="1100" b="1" spc="2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Organic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Honey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Toasted</a:t>
            </a:r>
            <a:r>
              <a:rPr sz="1100" spc="-9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Hearts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and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O’s,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Organic</a:t>
            </a:r>
            <a:r>
              <a:rPr sz="1100" spc="-7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Warm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Cinnamon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Hearts</a:t>
            </a:r>
            <a:r>
              <a:rPr sz="1100" spc="-7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and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spc="-25" dirty="0">
                <a:latin typeface="Lucida Sans"/>
                <a:cs typeface="Lucida Sans"/>
              </a:rPr>
              <a:t>O’s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ts val="1315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Kelloggs</a:t>
            </a:r>
            <a:r>
              <a:rPr sz="1100" b="1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All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Bran</a:t>
            </a:r>
            <a:r>
              <a:rPr sz="1100" spc="-2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Complete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</a:t>
            </a:r>
            <a:r>
              <a:rPr sz="1100" spc="-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Flakes,</a:t>
            </a:r>
            <a:r>
              <a:rPr sz="1100" spc="-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Frosted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Mini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Wheats</a:t>
            </a:r>
            <a:r>
              <a:rPr sz="1100" spc="-10" dirty="0">
                <a:latin typeface="Lucida Sans"/>
                <a:cs typeface="Lucida Sans"/>
              </a:rPr>
              <a:t> (Regular</a:t>
            </a:r>
            <a:r>
              <a:rPr sz="1100" dirty="0">
                <a:latin typeface="Lucida Sans"/>
                <a:cs typeface="Lucida Sans"/>
              </a:rPr>
              <a:t>,</a:t>
            </a:r>
            <a:r>
              <a:rPr sz="1100" spc="-2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Blueberry,</a:t>
            </a:r>
            <a:r>
              <a:rPr sz="1100" spc="-2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Cinnamon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Roll,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Little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Bites,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Pumpkin</a:t>
            </a:r>
            <a:r>
              <a:rPr sz="1100" spc="-4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Spice,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Strawberry,</a:t>
            </a:r>
            <a:r>
              <a:rPr sz="1100" spc="-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Chocolate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Little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Bites),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Special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K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(</a:t>
            </a:r>
            <a:r>
              <a:rPr lang="en-US" sz="1100" dirty="0">
                <a:latin typeface="Lucida Sans"/>
                <a:cs typeface="Lucida Sans"/>
              </a:rPr>
              <a:t>Protein, Original,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Multigrain</a:t>
            </a:r>
            <a:r>
              <a:rPr lang="en-US" sz="1100" dirty="0">
                <a:latin typeface="Lucida Sans"/>
                <a:cs typeface="Lucida Sans"/>
              </a:rPr>
              <a:t>,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Touch</a:t>
            </a:r>
            <a:r>
              <a:rPr sz="1100" spc="-1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of</a:t>
            </a:r>
            <a:r>
              <a:rPr sz="1100" spc="-229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Cinnamon)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Kiggins</a:t>
            </a:r>
            <a:r>
              <a:rPr sz="1100" b="1" spc="-6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Frosted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Shredded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(Bite</a:t>
            </a:r>
            <a:r>
              <a:rPr sz="1100" spc="-13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Size)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Malt</a:t>
            </a:r>
            <a:r>
              <a:rPr sz="1100" b="1" spc="-5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O</a:t>
            </a:r>
            <a:r>
              <a:rPr sz="1100" b="1" spc="-40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Meal</a:t>
            </a:r>
            <a:r>
              <a:rPr sz="1100" b="1" spc="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Mini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Spooners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(Frosted,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Strawberry</a:t>
            </a:r>
            <a:r>
              <a:rPr sz="1100" spc="-5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Cream), </a:t>
            </a:r>
            <a:r>
              <a:rPr sz="1100" spc="-10" dirty="0">
                <a:latin typeface="Lucida Sans"/>
                <a:cs typeface="Lucida Sans"/>
              </a:rPr>
              <a:t>Original</a:t>
            </a:r>
            <a:r>
              <a:rPr sz="1100" spc="-6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Hot</a:t>
            </a:r>
            <a:r>
              <a:rPr sz="1100" spc="-1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Cereal</a:t>
            </a:r>
            <a:r>
              <a:rPr lang="en-US" sz="1100" spc="-10" dirty="0">
                <a:latin typeface="Lucida Sans"/>
                <a:cs typeface="Lucida Sans"/>
              </a:rPr>
              <a:t>**</a:t>
            </a: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Lucida Sans"/>
                <a:cs typeface="Lucida Sans"/>
              </a:rPr>
              <a:t>Market</a:t>
            </a:r>
            <a:r>
              <a:rPr sz="1100" b="1" spc="-40" dirty="0">
                <a:latin typeface="Lucida Sans"/>
                <a:cs typeface="Lucida Sans"/>
              </a:rPr>
              <a:t> </a:t>
            </a:r>
            <a:r>
              <a:rPr sz="1100" b="1" dirty="0">
                <a:latin typeface="Lucida Sans"/>
                <a:cs typeface="Lucida Sans"/>
              </a:rPr>
              <a:t>Basket</a:t>
            </a:r>
            <a:r>
              <a:rPr sz="1100" b="1" spc="5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Bite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Size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Shredded</a:t>
            </a:r>
            <a:r>
              <a:rPr sz="1100" spc="-5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Wheat</a:t>
            </a:r>
            <a:r>
              <a:rPr sz="1100" spc="-20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(Blueberry,</a:t>
            </a:r>
            <a:r>
              <a:rPr sz="1100" spc="-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Frosted,</a:t>
            </a:r>
            <a:r>
              <a:rPr sz="1100" spc="-5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Strawberry),</a:t>
            </a:r>
            <a:r>
              <a:rPr sz="1100" spc="2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Enriched</a:t>
            </a:r>
            <a:r>
              <a:rPr sz="1100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Bran</a:t>
            </a:r>
            <a:r>
              <a:rPr sz="1100" spc="-3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Flakes,</a:t>
            </a:r>
            <a:r>
              <a:rPr sz="1100" spc="-60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Nutty</a:t>
            </a:r>
            <a:r>
              <a:rPr sz="1100" spc="-5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Nuggets,</a:t>
            </a:r>
            <a:r>
              <a:rPr sz="1100" spc="-6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Oat</a:t>
            </a:r>
            <a:r>
              <a:rPr sz="1100" spc="2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Squares,</a:t>
            </a:r>
            <a:r>
              <a:rPr sz="1100" spc="-5" dirty="0">
                <a:latin typeface="Lucida Sans"/>
                <a:cs typeface="Lucida Sans"/>
              </a:rPr>
              <a:t> </a:t>
            </a:r>
            <a:r>
              <a:rPr sz="1100" dirty="0">
                <a:latin typeface="Lucida Sans"/>
                <a:cs typeface="Lucida Sans"/>
              </a:rPr>
              <a:t>Tasteeos,</a:t>
            </a:r>
            <a:r>
              <a:rPr sz="1100" spc="-55" dirty="0">
                <a:latin typeface="Lucida Sans"/>
                <a:cs typeface="Lucida Sans"/>
              </a:rPr>
              <a:t> </a:t>
            </a:r>
            <a:r>
              <a:rPr sz="1100" spc="-10" dirty="0">
                <a:latin typeface="Lucida Sans"/>
                <a:cs typeface="Lucida Sans"/>
              </a:rPr>
              <a:t>Wheat</a:t>
            </a:r>
            <a:r>
              <a:rPr lang="en-US" sz="1100" spc="-10" dirty="0">
                <a:latin typeface="Lucida Sans"/>
                <a:cs typeface="Lucida Sans"/>
              </a:rPr>
              <a:t> Biscuits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Post</a:t>
            </a:r>
            <a:r>
              <a:rPr lang="en-US" sz="1100" b="1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Grape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Nuts</a:t>
            </a:r>
            <a:r>
              <a:rPr lang="en-US" sz="1100" spc="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(Flakes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10" dirty="0">
                <a:latin typeface="Lucida Sans"/>
                <a:cs typeface="Lucida Sans"/>
              </a:rPr>
              <a:t> Original)</a:t>
            </a: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Quaker</a:t>
            </a:r>
            <a:r>
              <a:rPr lang="en-US" sz="1100" b="1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Oatmeal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Squares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(Brown</a:t>
            </a:r>
            <a:r>
              <a:rPr lang="en-US" sz="1100" spc="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Sugar,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Cinnamon,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Nut),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Life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(Original,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Strawberry,</a:t>
            </a:r>
            <a:r>
              <a:rPr lang="en-US" sz="1100" spc="-21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Vanilla)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Signature</a:t>
            </a:r>
            <a:r>
              <a:rPr lang="en-US" sz="1100" b="1" spc="-7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Select</a:t>
            </a:r>
            <a:r>
              <a:rPr lang="en-US" sz="1100" b="1" spc="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Bite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Size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Frosted</a:t>
            </a:r>
            <a:r>
              <a:rPr lang="en-US" sz="1100" spc="-6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Shredded</a:t>
            </a:r>
            <a:r>
              <a:rPr lang="en-US" sz="1100" spc="-7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Wheat,</a:t>
            </a:r>
            <a:r>
              <a:rPr lang="en-US" sz="1100" spc="-6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Bite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Size</a:t>
            </a:r>
            <a:r>
              <a:rPr lang="en-US" sz="1100" spc="-7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Shredded</a:t>
            </a:r>
            <a:r>
              <a:rPr lang="en-US" sz="1100" spc="-8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Wheat,</a:t>
            </a:r>
            <a:r>
              <a:rPr lang="en-US" sz="1100" spc="-6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Bran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Toasted</a:t>
            </a:r>
            <a:r>
              <a:rPr lang="en-US" sz="1100" spc="-7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Oats</a:t>
            </a: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endParaRPr lang="en-US" sz="1100" spc="-2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endParaRPr lang="en-US" sz="1100" spc="-20" dirty="0">
              <a:latin typeface="Lucida Sans"/>
              <a:cs typeface="Lucida Sans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en-US" sz="1100" spc="-20" dirty="0">
                <a:latin typeface="Lucida Sans"/>
                <a:cs typeface="Lucida Sans"/>
              </a:rPr>
              <a:t>** - Serve Hot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endParaRPr sz="1100" dirty="0">
              <a:latin typeface="Lucida Sans"/>
              <a:cs typeface="Lucida San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117347"/>
            <a:ext cx="8023859" cy="522605"/>
          </a:xfrm>
          <a:custGeom>
            <a:avLst/>
            <a:gdLst/>
            <a:ahLst/>
            <a:cxnLst/>
            <a:rect l="l" t="t" r="r" b="b"/>
            <a:pathLst>
              <a:path w="8023859" h="522605">
                <a:moveTo>
                  <a:pt x="8023733" y="0"/>
                </a:moveTo>
                <a:lnTo>
                  <a:pt x="0" y="0"/>
                </a:lnTo>
                <a:lnTo>
                  <a:pt x="0" y="522605"/>
                </a:lnTo>
                <a:lnTo>
                  <a:pt x="7302563" y="522605"/>
                </a:lnTo>
                <a:lnTo>
                  <a:pt x="7302563" y="522351"/>
                </a:lnTo>
                <a:lnTo>
                  <a:pt x="8023606" y="522351"/>
                </a:lnTo>
                <a:lnTo>
                  <a:pt x="7302982" y="261150"/>
                </a:lnTo>
                <a:lnTo>
                  <a:pt x="8023733" y="0"/>
                </a:lnTo>
                <a:close/>
              </a:path>
            </a:pathLst>
          </a:custGeom>
          <a:solidFill>
            <a:srgbClr val="116F8D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808" y="20002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Cereal</a:t>
            </a:r>
            <a:r>
              <a:rPr spc="-120" dirty="0"/>
              <a:t> </a:t>
            </a:r>
            <a:r>
              <a:rPr dirty="0"/>
              <a:t>(Whole</a:t>
            </a:r>
            <a:r>
              <a:rPr spc="-60" dirty="0"/>
              <a:t> </a:t>
            </a:r>
            <a:r>
              <a:rPr dirty="0"/>
              <a:t>Grain</a:t>
            </a:r>
            <a:r>
              <a:rPr spc="-105" dirty="0"/>
              <a:t> </a:t>
            </a:r>
            <a:r>
              <a:rPr spc="-10" dirty="0"/>
              <a:t>Options)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814" y="2625725"/>
            <a:ext cx="2584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WHOLE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GRAIN</a:t>
            </a:r>
            <a:r>
              <a:rPr sz="1100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BREAKFAST</a:t>
            </a:r>
            <a:r>
              <a:rPr sz="1100" b="1" spc="-10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CEREALS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1328" y="731658"/>
            <a:ext cx="53409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sz="1100" b="1" spc="-3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BREAKFAST</a:t>
            </a:r>
            <a:r>
              <a:rPr sz="1100" b="1" spc="-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CEREAL</a:t>
            </a:r>
            <a:r>
              <a:rPr sz="1100" b="1" spc="-4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SIZES:</a:t>
            </a:r>
            <a:r>
              <a:rPr sz="1100" b="1" spc="-3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lang="en-US" sz="1100" b="1" spc="-35" dirty="0">
                <a:solidFill>
                  <a:srgbClr val="BBBA31"/>
                </a:solidFill>
                <a:latin typeface="Lucida Sans"/>
                <a:cs typeface="Lucida Sans"/>
              </a:rPr>
              <a:t>8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OUNCES</a:t>
            </a:r>
            <a:r>
              <a:rPr sz="1100" b="1" spc="-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OR</a:t>
            </a:r>
            <a:r>
              <a:rPr sz="1100" b="1" spc="-4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LARGER</a:t>
            </a:r>
            <a:r>
              <a:rPr sz="1100" b="1" spc="-19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CONTAINERS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19" y="1029750"/>
            <a:ext cx="2562240" cy="1900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0645" algn="l">
              <a:lnSpc>
                <a:spcPct val="115900"/>
              </a:lnSpc>
              <a:spcBef>
                <a:spcPts val="90"/>
              </a:spcBef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Some ways to buy 36 oz of cereal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2557" y="2361808"/>
            <a:ext cx="22697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Lucida Sans"/>
                <a:cs typeface="Lucida Sans"/>
              </a:rPr>
              <a:t>Cereal</a:t>
            </a:r>
            <a:r>
              <a:rPr sz="800" b="1" spc="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Lucida Sans"/>
                <a:cs typeface="Lucida Sans"/>
              </a:rPr>
              <a:t>selection</a:t>
            </a:r>
            <a:r>
              <a:rPr sz="800" b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Lucida Sans"/>
                <a:cs typeface="Lucida Sans"/>
              </a:rPr>
              <a:t>continued</a:t>
            </a:r>
            <a:r>
              <a:rPr sz="800" b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lang="en-US" sz="800" b="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Lucida Sans"/>
                <a:cs typeface="Lucida Sans"/>
              </a:rPr>
              <a:t>next</a:t>
            </a:r>
            <a:r>
              <a:rPr sz="800" b="1" spc="-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Lucida Sans"/>
                <a:cs typeface="Lucida Sans"/>
              </a:rPr>
              <a:t>page.</a:t>
            </a:r>
            <a:endParaRPr sz="800" dirty="0">
              <a:latin typeface="Lucida Sans"/>
              <a:cs typeface="Lucida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15400" y="1310387"/>
            <a:ext cx="859155" cy="1176020"/>
            <a:chOff x="7778686" y="1060894"/>
            <a:chExt cx="859155" cy="1176020"/>
          </a:xfrm>
        </p:grpSpPr>
        <p:sp>
          <p:nvSpPr>
            <p:cNvPr id="19" name="object 19"/>
            <p:cNvSpPr/>
            <p:nvPr/>
          </p:nvSpPr>
          <p:spPr>
            <a:xfrm>
              <a:off x="7792211" y="1074420"/>
              <a:ext cx="830580" cy="1147445"/>
            </a:xfrm>
            <a:custGeom>
              <a:avLst/>
              <a:gdLst/>
              <a:ahLst/>
              <a:cxnLst/>
              <a:rect l="l" t="t" r="r" b="b"/>
              <a:pathLst>
                <a:path w="830579" h="1147445">
                  <a:moveTo>
                    <a:pt x="830579" y="0"/>
                  </a:moveTo>
                  <a:lnTo>
                    <a:pt x="0" y="0"/>
                  </a:lnTo>
                  <a:lnTo>
                    <a:pt x="0" y="1147064"/>
                  </a:lnTo>
                  <a:lnTo>
                    <a:pt x="830579" y="1147064"/>
                  </a:lnTo>
                  <a:lnTo>
                    <a:pt x="830579" y="0"/>
                  </a:lnTo>
                  <a:close/>
                </a:path>
              </a:pathLst>
            </a:custGeom>
            <a:solidFill>
              <a:srgbClr val="80C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92973" y="1075182"/>
              <a:ext cx="830580" cy="1147445"/>
            </a:xfrm>
            <a:custGeom>
              <a:avLst/>
              <a:gdLst/>
              <a:ahLst/>
              <a:cxnLst/>
              <a:rect l="l" t="t" r="r" b="b"/>
              <a:pathLst>
                <a:path w="830579" h="1147445">
                  <a:moveTo>
                    <a:pt x="0" y="1147064"/>
                  </a:moveTo>
                  <a:lnTo>
                    <a:pt x="830579" y="1147064"/>
                  </a:lnTo>
                  <a:lnTo>
                    <a:pt x="830579" y="0"/>
                  </a:lnTo>
                  <a:lnTo>
                    <a:pt x="0" y="0"/>
                  </a:lnTo>
                  <a:lnTo>
                    <a:pt x="0" y="114706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173320" y="1563742"/>
            <a:ext cx="330200" cy="65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>
              <a:lnSpc>
                <a:spcPts val="2465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24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65"/>
              </a:lnSpc>
            </a:pPr>
            <a:r>
              <a:rPr sz="2200" b="1" spc="-50" dirty="0">
                <a:latin typeface="Calibri"/>
                <a:cs typeface="Calibri"/>
              </a:rPr>
              <a:t>OZ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05800" y="1441163"/>
            <a:ext cx="527050" cy="718820"/>
            <a:chOff x="8456866" y="1324546"/>
            <a:chExt cx="527050" cy="718820"/>
          </a:xfrm>
        </p:grpSpPr>
        <p:sp>
          <p:nvSpPr>
            <p:cNvPr id="23" name="object 23"/>
            <p:cNvSpPr/>
            <p:nvPr/>
          </p:nvSpPr>
          <p:spPr>
            <a:xfrm>
              <a:off x="8470392" y="1338071"/>
              <a:ext cx="498475" cy="690245"/>
            </a:xfrm>
            <a:custGeom>
              <a:avLst/>
              <a:gdLst/>
              <a:ahLst/>
              <a:cxnLst/>
              <a:rect l="l" t="t" r="r" b="b"/>
              <a:pathLst>
                <a:path w="498475" h="690244">
                  <a:moveTo>
                    <a:pt x="498221" y="0"/>
                  </a:moveTo>
                  <a:lnTo>
                    <a:pt x="0" y="0"/>
                  </a:lnTo>
                  <a:lnTo>
                    <a:pt x="0" y="689863"/>
                  </a:lnTo>
                  <a:lnTo>
                    <a:pt x="498221" y="689863"/>
                  </a:lnTo>
                  <a:lnTo>
                    <a:pt x="498221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71154" y="1338833"/>
              <a:ext cx="498475" cy="690245"/>
            </a:xfrm>
            <a:custGeom>
              <a:avLst/>
              <a:gdLst/>
              <a:ahLst/>
              <a:cxnLst/>
              <a:rect l="l" t="t" r="r" b="b"/>
              <a:pathLst>
                <a:path w="498475" h="690244">
                  <a:moveTo>
                    <a:pt x="0" y="689863"/>
                  </a:moveTo>
                  <a:lnTo>
                    <a:pt x="498221" y="689863"/>
                  </a:lnTo>
                  <a:lnTo>
                    <a:pt x="498221" y="0"/>
                  </a:lnTo>
                  <a:lnTo>
                    <a:pt x="0" y="0"/>
                  </a:lnTo>
                  <a:lnTo>
                    <a:pt x="0" y="68986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161226" y="1404672"/>
            <a:ext cx="764540" cy="1060450"/>
            <a:chOff x="5570410" y="1086802"/>
            <a:chExt cx="764540" cy="1060450"/>
          </a:xfrm>
        </p:grpSpPr>
        <p:sp>
          <p:nvSpPr>
            <p:cNvPr id="27" name="object 27"/>
            <p:cNvSpPr/>
            <p:nvPr/>
          </p:nvSpPr>
          <p:spPr>
            <a:xfrm>
              <a:off x="5583936" y="1100327"/>
              <a:ext cx="735965" cy="1031875"/>
            </a:xfrm>
            <a:custGeom>
              <a:avLst/>
              <a:gdLst/>
              <a:ahLst/>
              <a:cxnLst/>
              <a:rect l="l" t="t" r="r" b="b"/>
              <a:pathLst>
                <a:path w="735964" h="1031875">
                  <a:moveTo>
                    <a:pt x="735965" y="0"/>
                  </a:moveTo>
                  <a:lnTo>
                    <a:pt x="0" y="0"/>
                  </a:lnTo>
                  <a:lnTo>
                    <a:pt x="0" y="321576"/>
                  </a:lnTo>
                  <a:lnTo>
                    <a:pt x="0" y="1031621"/>
                  </a:lnTo>
                  <a:lnTo>
                    <a:pt x="735965" y="1031621"/>
                  </a:lnTo>
                  <a:lnTo>
                    <a:pt x="735965" y="321576"/>
                  </a:lnTo>
                  <a:lnTo>
                    <a:pt x="735965" y="0"/>
                  </a:lnTo>
                  <a:close/>
                </a:path>
              </a:pathLst>
            </a:custGeom>
            <a:solidFill>
              <a:srgbClr val="A4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84697" y="1101089"/>
              <a:ext cx="735965" cy="1031875"/>
            </a:xfrm>
            <a:custGeom>
              <a:avLst/>
              <a:gdLst/>
              <a:ahLst/>
              <a:cxnLst/>
              <a:rect l="l" t="t" r="r" b="b"/>
              <a:pathLst>
                <a:path w="735964" h="1031875">
                  <a:moveTo>
                    <a:pt x="0" y="1031621"/>
                  </a:moveTo>
                  <a:lnTo>
                    <a:pt x="735964" y="1031621"/>
                  </a:lnTo>
                  <a:lnTo>
                    <a:pt x="735964" y="0"/>
                  </a:lnTo>
                  <a:lnTo>
                    <a:pt x="0" y="0"/>
                  </a:lnTo>
                  <a:lnTo>
                    <a:pt x="0" y="10316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03670" y="1499818"/>
            <a:ext cx="582930" cy="825500"/>
            <a:chOff x="6151054" y="1408366"/>
            <a:chExt cx="582930" cy="825500"/>
          </a:xfrm>
        </p:grpSpPr>
        <p:sp>
          <p:nvSpPr>
            <p:cNvPr id="32" name="object 32"/>
            <p:cNvSpPr/>
            <p:nvPr/>
          </p:nvSpPr>
          <p:spPr>
            <a:xfrm>
              <a:off x="6164579" y="1421891"/>
              <a:ext cx="554355" cy="796925"/>
            </a:xfrm>
            <a:custGeom>
              <a:avLst/>
              <a:gdLst/>
              <a:ahLst/>
              <a:cxnLst/>
              <a:rect l="l" t="t" r="r" b="b"/>
              <a:pathLst>
                <a:path w="554354" h="796925">
                  <a:moveTo>
                    <a:pt x="554227" y="0"/>
                  </a:moveTo>
                  <a:lnTo>
                    <a:pt x="0" y="0"/>
                  </a:lnTo>
                  <a:lnTo>
                    <a:pt x="0" y="796543"/>
                  </a:lnTo>
                  <a:lnTo>
                    <a:pt x="554227" y="796543"/>
                  </a:lnTo>
                  <a:lnTo>
                    <a:pt x="554227" y="0"/>
                  </a:lnTo>
                  <a:close/>
                </a:path>
              </a:pathLst>
            </a:custGeom>
            <a:solidFill>
              <a:srgbClr val="DC7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65341" y="1422653"/>
              <a:ext cx="554355" cy="796925"/>
            </a:xfrm>
            <a:custGeom>
              <a:avLst/>
              <a:gdLst/>
              <a:ahLst/>
              <a:cxnLst/>
              <a:rect l="l" t="t" r="r" b="b"/>
              <a:pathLst>
                <a:path w="554354" h="796925">
                  <a:moveTo>
                    <a:pt x="0" y="796544"/>
                  </a:moveTo>
                  <a:lnTo>
                    <a:pt x="554228" y="796544"/>
                  </a:lnTo>
                  <a:lnTo>
                    <a:pt x="554228" y="0"/>
                  </a:lnTo>
                  <a:lnTo>
                    <a:pt x="0" y="0"/>
                  </a:lnTo>
                  <a:lnTo>
                    <a:pt x="0" y="79654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386564" y="1418118"/>
            <a:ext cx="527050" cy="717550"/>
            <a:chOff x="2139886" y="1077658"/>
            <a:chExt cx="527050" cy="717550"/>
          </a:xfrm>
        </p:grpSpPr>
        <p:sp>
          <p:nvSpPr>
            <p:cNvPr id="37" name="object 37"/>
            <p:cNvSpPr/>
            <p:nvPr/>
          </p:nvSpPr>
          <p:spPr>
            <a:xfrm>
              <a:off x="2153411" y="1091184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498220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498220" y="688721"/>
                  </a:lnTo>
                  <a:lnTo>
                    <a:pt x="498220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54173" y="1091946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0" y="688721"/>
                  </a:moveTo>
                  <a:lnTo>
                    <a:pt x="498220" y="688721"/>
                  </a:lnTo>
                  <a:lnTo>
                    <a:pt x="498220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003062" y="1580705"/>
            <a:ext cx="529590" cy="717550"/>
            <a:chOff x="2478214" y="1301686"/>
            <a:chExt cx="529590" cy="717550"/>
          </a:xfrm>
        </p:grpSpPr>
        <p:sp>
          <p:nvSpPr>
            <p:cNvPr id="42" name="object 42"/>
            <p:cNvSpPr/>
            <p:nvPr/>
          </p:nvSpPr>
          <p:spPr>
            <a:xfrm>
              <a:off x="2491739" y="1315212"/>
              <a:ext cx="501015" cy="688975"/>
            </a:xfrm>
            <a:custGeom>
              <a:avLst/>
              <a:gdLst/>
              <a:ahLst/>
              <a:cxnLst/>
              <a:rect l="l" t="t" r="r" b="b"/>
              <a:pathLst>
                <a:path w="501014" h="688975">
                  <a:moveTo>
                    <a:pt x="500888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500888" y="688721"/>
                  </a:lnTo>
                  <a:lnTo>
                    <a:pt x="500888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92501" y="1315974"/>
              <a:ext cx="501015" cy="688975"/>
            </a:xfrm>
            <a:custGeom>
              <a:avLst/>
              <a:gdLst/>
              <a:ahLst/>
              <a:cxnLst/>
              <a:rect l="l" t="t" r="r" b="b"/>
              <a:pathLst>
                <a:path w="501014" h="688975">
                  <a:moveTo>
                    <a:pt x="0" y="688721"/>
                  </a:moveTo>
                  <a:lnTo>
                    <a:pt x="500888" y="688721"/>
                  </a:lnTo>
                  <a:lnTo>
                    <a:pt x="500888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617462" y="1795780"/>
            <a:ext cx="528320" cy="718820"/>
            <a:chOff x="2824162" y="1519618"/>
            <a:chExt cx="528320" cy="718820"/>
          </a:xfrm>
        </p:grpSpPr>
        <p:sp>
          <p:nvSpPr>
            <p:cNvPr id="47" name="object 47"/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800162" y="1981200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126119" y="625410"/>
            <a:ext cx="1974850" cy="1185545"/>
            <a:chOff x="9884661" y="670559"/>
            <a:chExt cx="1974850" cy="1185545"/>
          </a:xfrm>
        </p:grpSpPr>
        <p:sp>
          <p:nvSpPr>
            <p:cNvPr id="51" name="object 51"/>
            <p:cNvSpPr/>
            <p:nvPr/>
          </p:nvSpPr>
          <p:spPr>
            <a:xfrm>
              <a:off x="9922765" y="708659"/>
              <a:ext cx="1898650" cy="1109345"/>
            </a:xfrm>
            <a:custGeom>
              <a:avLst/>
              <a:gdLst/>
              <a:ahLst/>
              <a:cxnLst/>
              <a:rect l="l" t="t" r="r" b="b"/>
              <a:pathLst>
                <a:path w="1898650" h="1109345">
                  <a:moveTo>
                    <a:pt x="1724888" y="0"/>
                  </a:moveTo>
                  <a:lnTo>
                    <a:pt x="173761" y="0"/>
                  </a:lnTo>
                  <a:lnTo>
                    <a:pt x="118884" y="6731"/>
                  </a:lnTo>
                  <a:lnTo>
                    <a:pt x="71132" y="25641"/>
                  </a:lnTo>
                  <a:lnTo>
                    <a:pt x="33527" y="54457"/>
                  </a:lnTo>
                  <a:lnTo>
                    <a:pt x="8889" y="90893"/>
                  </a:lnTo>
                  <a:lnTo>
                    <a:pt x="0" y="132778"/>
                  </a:lnTo>
                  <a:lnTo>
                    <a:pt x="0" y="976185"/>
                  </a:lnTo>
                  <a:lnTo>
                    <a:pt x="8889" y="1018070"/>
                  </a:lnTo>
                  <a:lnTo>
                    <a:pt x="33527" y="1054506"/>
                  </a:lnTo>
                  <a:lnTo>
                    <a:pt x="71132" y="1083322"/>
                  </a:lnTo>
                  <a:lnTo>
                    <a:pt x="118884" y="1102106"/>
                  </a:lnTo>
                  <a:lnTo>
                    <a:pt x="173761" y="1108964"/>
                  </a:lnTo>
                  <a:lnTo>
                    <a:pt x="1724888" y="1108964"/>
                  </a:lnTo>
                  <a:lnTo>
                    <a:pt x="1779765" y="1102106"/>
                  </a:lnTo>
                  <a:lnTo>
                    <a:pt x="1827390" y="1083322"/>
                  </a:lnTo>
                  <a:lnTo>
                    <a:pt x="1864982" y="1054506"/>
                  </a:lnTo>
                  <a:lnTo>
                    <a:pt x="1889759" y="1018070"/>
                  </a:lnTo>
                  <a:lnTo>
                    <a:pt x="1898522" y="976185"/>
                  </a:lnTo>
                  <a:lnTo>
                    <a:pt x="1898522" y="132778"/>
                  </a:lnTo>
                  <a:lnTo>
                    <a:pt x="1889759" y="90893"/>
                  </a:lnTo>
                  <a:lnTo>
                    <a:pt x="1864982" y="54457"/>
                  </a:lnTo>
                  <a:lnTo>
                    <a:pt x="1827390" y="25641"/>
                  </a:lnTo>
                  <a:lnTo>
                    <a:pt x="1779765" y="6731"/>
                  </a:lnTo>
                  <a:lnTo>
                    <a:pt x="1724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22761" y="708659"/>
              <a:ext cx="1898650" cy="1109345"/>
            </a:xfrm>
            <a:custGeom>
              <a:avLst/>
              <a:gdLst/>
              <a:ahLst/>
              <a:cxnLst/>
              <a:rect l="l" t="t" r="r" b="b"/>
              <a:pathLst>
                <a:path w="1898650" h="1109345">
                  <a:moveTo>
                    <a:pt x="173761" y="0"/>
                  </a:moveTo>
                  <a:lnTo>
                    <a:pt x="118884" y="6731"/>
                  </a:lnTo>
                  <a:lnTo>
                    <a:pt x="71132" y="25641"/>
                  </a:lnTo>
                  <a:lnTo>
                    <a:pt x="33528" y="54457"/>
                  </a:lnTo>
                  <a:lnTo>
                    <a:pt x="8890" y="90893"/>
                  </a:lnTo>
                  <a:lnTo>
                    <a:pt x="0" y="132778"/>
                  </a:lnTo>
                  <a:lnTo>
                    <a:pt x="0" y="976185"/>
                  </a:lnTo>
                  <a:lnTo>
                    <a:pt x="8890" y="1018070"/>
                  </a:lnTo>
                  <a:lnTo>
                    <a:pt x="33528" y="1054506"/>
                  </a:lnTo>
                  <a:lnTo>
                    <a:pt x="71132" y="1083322"/>
                  </a:lnTo>
                  <a:lnTo>
                    <a:pt x="118884" y="1102106"/>
                  </a:lnTo>
                  <a:lnTo>
                    <a:pt x="173761" y="1108964"/>
                  </a:lnTo>
                  <a:lnTo>
                    <a:pt x="1724888" y="1108964"/>
                  </a:lnTo>
                  <a:lnTo>
                    <a:pt x="1779765" y="1102106"/>
                  </a:lnTo>
                  <a:lnTo>
                    <a:pt x="1827390" y="1083322"/>
                  </a:lnTo>
                  <a:lnTo>
                    <a:pt x="1864995" y="1054506"/>
                  </a:lnTo>
                  <a:lnTo>
                    <a:pt x="1889760" y="1018070"/>
                  </a:lnTo>
                  <a:lnTo>
                    <a:pt x="1898523" y="976185"/>
                  </a:lnTo>
                  <a:lnTo>
                    <a:pt x="1898523" y="132778"/>
                  </a:lnTo>
                  <a:lnTo>
                    <a:pt x="1889760" y="90893"/>
                  </a:lnTo>
                  <a:lnTo>
                    <a:pt x="1864995" y="54457"/>
                  </a:lnTo>
                  <a:lnTo>
                    <a:pt x="1827390" y="25641"/>
                  </a:lnTo>
                  <a:lnTo>
                    <a:pt x="1779765" y="6731"/>
                  </a:lnTo>
                  <a:lnTo>
                    <a:pt x="1724888" y="0"/>
                  </a:lnTo>
                  <a:lnTo>
                    <a:pt x="173761" y="0"/>
                  </a:lnTo>
                  <a:close/>
                </a:path>
              </a:pathLst>
            </a:custGeom>
            <a:ln w="76200">
              <a:solidFill>
                <a:srgbClr val="116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328959" y="788256"/>
            <a:ext cx="1570990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160" marR="130175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Participants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are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encouraged</a:t>
            </a:r>
            <a:r>
              <a:rPr sz="1100" b="1" spc="-10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to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purchase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the</a:t>
            </a:r>
            <a:endParaRPr sz="1100" dirty="0">
              <a:latin typeface="Lucida Sans"/>
              <a:cs typeface="Lucida Sans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least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expensive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brand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available.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782550" y="254633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49">
            <a:extLst>
              <a:ext uri="{FF2B5EF4-FFF2-40B4-BE49-F238E27FC236}">
                <a16:creationId xmlns:a16="http://schemas.microsoft.com/office/drawing/2014/main" id="{F70F7C1B-0D4A-6D59-D6B1-40D535C9C310}"/>
              </a:ext>
            </a:extLst>
          </p:cNvPr>
          <p:cNvSpPr txBox="1"/>
          <p:nvPr/>
        </p:nvSpPr>
        <p:spPr>
          <a:xfrm>
            <a:off x="8496407" y="1661084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49">
            <a:extLst>
              <a:ext uri="{FF2B5EF4-FFF2-40B4-BE49-F238E27FC236}">
                <a16:creationId xmlns:a16="http://schemas.microsoft.com/office/drawing/2014/main" id="{1CC6D86B-11AF-13B2-A0B0-AF67E468C0AD}"/>
              </a:ext>
            </a:extLst>
          </p:cNvPr>
          <p:cNvSpPr txBox="1"/>
          <p:nvPr/>
        </p:nvSpPr>
        <p:spPr>
          <a:xfrm>
            <a:off x="6648760" y="1740878"/>
            <a:ext cx="304273" cy="48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2000" b="1" spc="-25" dirty="0">
                <a:latin typeface="Calibri"/>
                <a:cs typeface="Calibri"/>
              </a:rPr>
              <a:t>15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2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55" name="object 46">
            <a:extLst>
              <a:ext uri="{FF2B5EF4-FFF2-40B4-BE49-F238E27FC236}">
                <a16:creationId xmlns:a16="http://schemas.microsoft.com/office/drawing/2014/main" id="{FC3F9B92-1686-8DDE-CDE7-F342ED252B93}"/>
              </a:ext>
            </a:extLst>
          </p:cNvPr>
          <p:cNvGrpSpPr/>
          <p:nvPr/>
        </p:nvGrpSpPr>
        <p:grpSpPr>
          <a:xfrm>
            <a:off x="4543515" y="1392396"/>
            <a:ext cx="723072" cy="932859"/>
            <a:chOff x="2824162" y="1519618"/>
            <a:chExt cx="528320" cy="718820"/>
          </a:xfrm>
          <a:solidFill>
            <a:schemeClr val="accent6"/>
          </a:solidFill>
        </p:grpSpPr>
        <p:sp>
          <p:nvSpPr>
            <p:cNvPr id="56" name="object 47">
              <a:extLst>
                <a:ext uri="{FF2B5EF4-FFF2-40B4-BE49-F238E27FC236}">
                  <a16:creationId xmlns:a16="http://schemas.microsoft.com/office/drawing/2014/main" id="{763BF2A4-B0D2-9C35-C77A-F92F24B9BAA4}"/>
                </a:ext>
              </a:extLst>
            </p:cNvPr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8">
              <a:extLst>
                <a:ext uri="{FF2B5EF4-FFF2-40B4-BE49-F238E27FC236}">
                  <a16:creationId xmlns:a16="http://schemas.microsoft.com/office/drawing/2014/main" id="{17191235-A1CD-75A1-925C-A697F581B4A0}"/>
                </a:ext>
              </a:extLst>
            </p:cNvPr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46">
            <a:extLst>
              <a:ext uri="{FF2B5EF4-FFF2-40B4-BE49-F238E27FC236}">
                <a16:creationId xmlns:a16="http://schemas.microsoft.com/office/drawing/2014/main" id="{133EB2D7-BB20-EEFF-E934-61C6389FC8B4}"/>
              </a:ext>
            </a:extLst>
          </p:cNvPr>
          <p:cNvGrpSpPr/>
          <p:nvPr/>
        </p:nvGrpSpPr>
        <p:grpSpPr>
          <a:xfrm>
            <a:off x="5359728" y="1576144"/>
            <a:ext cx="723072" cy="932859"/>
            <a:chOff x="2824162" y="1519618"/>
            <a:chExt cx="528320" cy="718820"/>
          </a:xfrm>
          <a:solidFill>
            <a:schemeClr val="accent6"/>
          </a:solidFill>
        </p:grpSpPr>
        <p:sp>
          <p:nvSpPr>
            <p:cNvPr id="60" name="object 47">
              <a:extLst>
                <a:ext uri="{FF2B5EF4-FFF2-40B4-BE49-F238E27FC236}">
                  <a16:creationId xmlns:a16="http://schemas.microsoft.com/office/drawing/2014/main" id="{D15F68C1-5082-1DFF-8917-81ED7E88667F}"/>
                </a:ext>
              </a:extLst>
            </p:cNvPr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8">
              <a:extLst>
                <a:ext uri="{FF2B5EF4-FFF2-40B4-BE49-F238E27FC236}">
                  <a16:creationId xmlns:a16="http://schemas.microsoft.com/office/drawing/2014/main" id="{C4E21D78-2CBE-9CAD-9F32-ED5C4DAB0F18}"/>
                </a:ext>
              </a:extLst>
            </p:cNvPr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DB1D4AC-0313-F134-4540-BBEAFE633152}"/>
              </a:ext>
            </a:extLst>
          </p:cNvPr>
          <p:cNvSpPr txBox="1"/>
          <p:nvPr/>
        </p:nvSpPr>
        <p:spPr>
          <a:xfrm>
            <a:off x="4679954" y="1598099"/>
            <a:ext cx="523674" cy="55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800" b="1" spc="-25" dirty="0">
                <a:latin typeface="Calibri"/>
                <a:cs typeface="Calibri"/>
              </a:rPr>
              <a:t>16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lang="en-US" sz="1800" b="1" spc="-25" dirty="0">
                <a:latin typeface="Calibri"/>
                <a:cs typeface="Calibri"/>
              </a:rPr>
              <a:t>OZ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E8E5F6-F919-7AC4-0F2E-BA2D000FD4AD}"/>
              </a:ext>
            </a:extLst>
          </p:cNvPr>
          <p:cNvSpPr txBox="1"/>
          <p:nvPr/>
        </p:nvSpPr>
        <p:spPr>
          <a:xfrm>
            <a:off x="5498330" y="1797016"/>
            <a:ext cx="523674" cy="55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800" b="1" spc="-25" dirty="0">
                <a:latin typeface="Calibri"/>
                <a:cs typeface="Calibri"/>
              </a:rPr>
              <a:t>16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lang="en-US" sz="1800" b="1" spc="-25" dirty="0">
                <a:latin typeface="Calibri"/>
                <a:cs typeface="Calibri"/>
              </a:rPr>
              <a:t>OZ</a:t>
            </a:r>
            <a:endParaRPr lang="en-US" dirty="0"/>
          </a:p>
        </p:txBody>
      </p:sp>
      <p:grpSp>
        <p:nvGrpSpPr>
          <p:cNvPr id="25" name="object 36">
            <a:extLst>
              <a:ext uri="{FF2B5EF4-FFF2-40B4-BE49-F238E27FC236}">
                <a16:creationId xmlns:a16="http://schemas.microsoft.com/office/drawing/2014/main" id="{E4943D87-6EF7-3329-06A8-04C9DB51D1E3}"/>
              </a:ext>
            </a:extLst>
          </p:cNvPr>
          <p:cNvGrpSpPr/>
          <p:nvPr/>
        </p:nvGrpSpPr>
        <p:grpSpPr>
          <a:xfrm>
            <a:off x="677341" y="1460424"/>
            <a:ext cx="527050" cy="717550"/>
            <a:chOff x="2139886" y="1077658"/>
            <a:chExt cx="527050" cy="717550"/>
          </a:xfrm>
        </p:grpSpPr>
        <p:sp>
          <p:nvSpPr>
            <p:cNvPr id="34" name="object 37">
              <a:extLst>
                <a:ext uri="{FF2B5EF4-FFF2-40B4-BE49-F238E27FC236}">
                  <a16:creationId xmlns:a16="http://schemas.microsoft.com/office/drawing/2014/main" id="{E9138D68-DFCD-B5D9-0E3E-34FEA0A9D0A1}"/>
                </a:ext>
              </a:extLst>
            </p:cNvPr>
            <p:cNvSpPr/>
            <p:nvPr/>
          </p:nvSpPr>
          <p:spPr>
            <a:xfrm>
              <a:off x="2153411" y="1091184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498220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498220" y="688721"/>
                  </a:lnTo>
                  <a:lnTo>
                    <a:pt x="498220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80426C49-A0DE-FA2D-2DA8-74BA5A2AEBDF}"/>
                </a:ext>
              </a:extLst>
            </p:cNvPr>
            <p:cNvSpPr/>
            <p:nvPr/>
          </p:nvSpPr>
          <p:spPr>
            <a:xfrm>
              <a:off x="2154173" y="1091946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0" y="688721"/>
                  </a:moveTo>
                  <a:lnTo>
                    <a:pt x="498220" y="688721"/>
                  </a:lnTo>
                  <a:lnTo>
                    <a:pt x="498220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49">
            <a:extLst>
              <a:ext uri="{FF2B5EF4-FFF2-40B4-BE49-F238E27FC236}">
                <a16:creationId xmlns:a16="http://schemas.microsoft.com/office/drawing/2014/main" id="{1124B904-7500-95F4-FB29-DF423455C304}"/>
              </a:ext>
            </a:extLst>
          </p:cNvPr>
          <p:cNvSpPr txBox="1"/>
          <p:nvPr/>
        </p:nvSpPr>
        <p:spPr>
          <a:xfrm>
            <a:off x="857689" y="1664970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65" name="object 46">
            <a:extLst>
              <a:ext uri="{FF2B5EF4-FFF2-40B4-BE49-F238E27FC236}">
                <a16:creationId xmlns:a16="http://schemas.microsoft.com/office/drawing/2014/main" id="{447D5897-E9C8-36C0-3499-8CEFAE023DAE}"/>
              </a:ext>
            </a:extLst>
          </p:cNvPr>
          <p:cNvGrpSpPr/>
          <p:nvPr/>
        </p:nvGrpSpPr>
        <p:grpSpPr>
          <a:xfrm>
            <a:off x="1284323" y="1581741"/>
            <a:ext cx="723072" cy="932859"/>
            <a:chOff x="2824162" y="1519618"/>
            <a:chExt cx="528320" cy="718820"/>
          </a:xfrm>
          <a:solidFill>
            <a:schemeClr val="accent6"/>
          </a:solidFill>
        </p:grpSpPr>
        <p:sp>
          <p:nvSpPr>
            <p:cNvPr id="66" name="object 47">
              <a:extLst>
                <a:ext uri="{FF2B5EF4-FFF2-40B4-BE49-F238E27FC236}">
                  <a16:creationId xmlns:a16="http://schemas.microsoft.com/office/drawing/2014/main" id="{C7FCAD4E-177F-D7B8-B8D7-65251DC77BA1}"/>
                </a:ext>
              </a:extLst>
            </p:cNvPr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8">
              <a:extLst>
                <a:ext uri="{FF2B5EF4-FFF2-40B4-BE49-F238E27FC236}">
                  <a16:creationId xmlns:a16="http://schemas.microsoft.com/office/drawing/2014/main" id="{994A4F6C-B9B0-F214-357B-F87E5F9CFE60}"/>
                </a:ext>
              </a:extLst>
            </p:cNvPr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BBFA353-960F-E255-98A2-7E4B745D7BD4}"/>
              </a:ext>
            </a:extLst>
          </p:cNvPr>
          <p:cNvSpPr txBox="1"/>
          <p:nvPr/>
        </p:nvSpPr>
        <p:spPr>
          <a:xfrm>
            <a:off x="1420155" y="1781223"/>
            <a:ext cx="523674" cy="55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800" b="1" spc="-25" dirty="0">
                <a:latin typeface="Calibri"/>
                <a:cs typeface="Calibri"/>
              </a:rPr>
              <a:t>16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lang="en-US" sz="1800" b="1" spc="-25" dirty="0">
                <a:latin typeface="Calibri"/>
                <a:cs typeface="Calibri"/>
              </a:rPr>
              <a:t>OZ</a:t>
            </a:r>
            <a:endParaRPr lang="en-US" dirty="0"/>
          </a:p>
        </p:txBody>
      </p:sp>
      <p:grpSp>
        <p:nvGrpSpPr>
          <p:cNvPr id="69" name="object 36">
            <a:extLst>
              <a:ext uri="{FF2B5EF4-FFF2-40B4-BE49-F238E27FC236}">
                <a16:creationId xmlns:a16="http://schemas.microsoft.com/office/drawing/2014/main" id="{04679246-A1E3-5500-21B4-F0AF82C3EFD1}"/>
              </a:ext>
            </a:extLst>
          </p:cNvPr>
          <p:cNvGrpSpPr/>
          <p:nvPr/>
        </p:nvGrpSpPr>
        <p:grpSpPr>
          <a:xfrm>
            <a:off x="218674" y="1371600"/>
            <a:ext cx="390926" cy="580199"/>
            <a:chOff x="2139886" y="1077658"/>
            <a:chExt cx="527050" cy="7175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" name="object 37">
              <a:extLst>
                <a:ext uri="{FF2B5EF4-FFF2-40B4-BE49-F238E27FC236}">
                  <a16:creationId xmlns:a16="http://schemas.microsoft.com/office/drawing/2014/main" id="{52E2EC32-E3DA-0B3F-F7F3-8B124F634A7C}"/>
                </a:ext>
              </a:extLst>
            </p:cNvPr>
            <p:cNvSpPr/>
            <p:nvPr/>
          </p:nvSpPr>
          <p:spPr>
            <a:xfrm>
              <a:off x="2153411" y="1091184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498220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498220" y="688721"/>
                  </a:lnTo>
                  <a:lnTo>
                    <a:pt x="49822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8">
              <a:extLst>
                <a:ext uri="{FF2B5EF4-FFF2-40B4-BE49-F238E27FC236}">
                  <a16:creationId xmlns:a16="http://schemas.microsoft.com/office/drawing/2014/main" id="{2DE9F4FC-449A-5517-2CB2-22936ACDF200}"/>
                </a:ext>
              </a:extLst>
            </p:cNvPr>
            <p:cNvSpPr/>
            <p:nvPr/>
          </p:nvSpPr>
          <p:spPr>
            <a:xfrm>
              <a:off x="2154173" y="1091946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0" y="688721"/>
                  </a:moveTo>
                  <a:lnTo>
                    <a:pt x="498220" y="688721"/>
                  </a:lnTo>
                  <a:lnTo>
                    <a:pt x="498220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grpFill/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49">
            <a:extLst>
              <a:ext uri="{FF2B5EF4-FFF2-40B4-BE49-F238E27FC236}">
                <a16:creationId xmlns:a16="http://schemas.microsoft.com/office/drawing/2014/main" id="{C6264761-A0C6-E97C-6253-CCA3E1B4AABF}"/>
              </a:ext>
            </a:extLst>
          </p:cNvPr>
          <p:cNvSpPr txBox="1"/>
          <p:nvPr/>
        </p:nvSpPr>
        <p:spPr>
          <a:xfrm>
            <a:off x="326174" y="1505341"/>
            <a:ext cx="170180" cy="294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algn="ctr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8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3" name="object 49">
            <a:extLst>
              <a:ext uri="{FF2B5EF4-FFF2-40B4-BE49-F238E27FC236}">
                <a16:creationId xmlns:a16="http://schemas.microsoft.com/office/drawing/2014/main" id="{AE895A46-7A6D-D1BE-3B65-DBC874FAACBF}"/>
              </a:ext>
            </a:extLst>
          </p:cNvPr>
          <p:cNvSpPr txBox="1"/>
          <p:nvPr/>
        </p:nvSpPr>
        <p:spPr>
          <a:xfrm>
            <a:off x="3195039" y="1780603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4" name="object 49">
            <a:extLst>
              <a:ext uri="{FF2B5EF4-FFF2-40B4-BE49-F238E27FC236}">
                <a16:creationId xmlns:a16="http://schemas.microsoft.com/office/drawing/2014/main" id="{5C2ADE1F-C114-999F-DD33-F289BF4863D0}"/>
              </a:ext>
            </a:extLst>
          </p:cNvPr>
          <p:cNvSpPr txBox="1"/>
          <p:nvPr/>
        </p:nvSpPr>
        <p:spPr>
          <a:xfrm>
            <a:off x="2556926" y="1592373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5" name="object 49">
            <a:extLst>
              <a:ext uri="{FF2B5EF4-FFF2-40B4-BE49-F238E27FC236}">
                <a16:creationId xmlns:a16="http://schemas.microsoft.com/office/drawing/2014/main" id="{185847B5-B38D-5BBA-0477-40DD2A1299BC}"/>
              </a:ext>
            </a:extLst>
          </p:cNvPr>
          <p:cNvSpPr txBox="1"/>
          <p:nvPr/>
        </p:nvSpPr>
        <p:spPr>
          <a:xfrm>
            <a:off x="7409811" y="1754484"/>
            <a:ext cx="304273" cy="48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2000" b="1" spc="-25" dirty="0">
                <a:latin typeface="Calibri"/>
                <a:cs typeface="Calibri"/>
              </a:rPr>
              <a:t>21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2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167A2F1-2E4C-6780-343B-DB3535CA399D}"/>
              </a:ext>
            </a:extLst>
          </p:cNvPr>
          <p:cNvCxnSpPr/>
          <p:nvPr/>
        </p:nvCxnSpPr>
        <p:spPr>
          <a:xfrm>
            <a:off x="2209800" y="1246382"/>
            <a:ext cx="0" cy="1342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252F830-F3FD-0533-8C23-7A7B0E9339A4}"/>
              </a:ext>
            </a:extLst>
          </p:cNvPr>
          <p:cNvCxnSpPr>
            <a:cxnSpLocks/>
          </p:cNvCxnSpPr>
          <p:nvPr/>
        </p:nvCxnSpPr>
        <p:spPr>
          <a:xfrm>
            <a:off x="4343400" y="1243360"/>
            <a:ext cx="0" cy="13453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94919FA-9069-C6BE-39BA-363B1C51E7C2}"/>
              </a:ext>
            </a:extLst>
          </p:cNvPr>
          <p:cNvCxnSpPr>
            <a:cxnSpLocks/>
          </p:cNvCxnSpPr>
          <p:nvPr/>
        </p:nvCxnSpPr>
        <p:spPr>
          <a:xfrm>
            <a:off x="6324600" y="1247807"/>
            <a:ext cx="0" cy="1342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211CEE5-18B7-C8D7-93E0-150B2BCF7F95}"/>
              </a:ext>
            </a:extLst>
          </p:cNvPr>
          <p:cNvCxnSpPr>
            <a:cxnSpLocks/>
          </p:cNvCxnSpPr>
          <p:nvPr/>
        </p:nvCxnSpPr>
        <p:spPr>
          <a:xfrm>
            <a:off x="8153400" y="1249601"/>
            <a:ext cx="0" cy="1342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0">
            <a:extLst>
              <a:ext uri="{FF2B5EF4-FFF2-40B4-BE49-F238E27FC236}">
                <a16:creationId xmlns:a16="http://schemas.microsoft.com/office/drawing/2014/main" id="{2B3E7815-1225-902C-534A-D8EB51B4A80C}"/>
              </a:ext>
            </a:extLst>
          </p:cNvPr>
          <p:cNvSpPr/>
          <p:nvPr/>
        </p:nvSpPr>
        <p:spPr>
          <a:xfrm>
            <a:off x="0" y="1243360"/>
            <a:ext cx="12192000" cy="1345399"/>
          </a:xfrm>
          <a:custGeom>
            <a:avLst/>
            <a:gdLst/>
            <a:ahLst/>
            <a:cxnLst/>
            <a:rect l="l" t="t" r="r" b="b"/>
            <a:pathLst>
              <a:path w="12192000" h="1459864">
                <a:moveTo>
                  <a:pt x="12192000" y="0"/>
                </a:moveTo>
                <a:lnTo>
                  <a:pt x="0" y="0"/>
                </a:lnTo>
                <a:lnTo>
                  <a:pt x="0" y="1459484"/>
                </a:lnTo>
                <a:lnTo>
                  <a:pt x="12192000" y="1459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6F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128304"/>
            <a:ext cx="8817801" cy="522605"/>
          </a:xfrm>
          <a:custGeom>
            <a:avLst/>
            <a:gdLst/>
            <a:ahLst/>
            <a:cxnLst/>
            <a:rect l="l" t="t" r="r" b="b"/>
            <a:pathLst>
              <a:path w="8023859" h="522605">
                <a:moveTo>
                  <a:pt x="8023733" y="0"/>
                </a:moveTo>
                <a:lnTo>
                  <a:pt x="0" y="0"/>
                </a:lnTo>
                <a:lnTo>
                  <a:pt x="0" y="522605"/>
                </a:lnTo>
                <a:lnTo>
                  <a:pt x="7302563" y="522605"/>
                </a:lnTo>
                <a:lnTo>
                  <a:pt x="7302563" y="522351"/>
                </a:lnTo>
                <a:lnTo>
                  <a:pt x="8023606" y="522351"/>
                </a:lnTo>
                <a:lnTo>
                  <a:pt x="7302982" y="261150"/>
                </a:lnTo>
                <a:lnTo>
                  <a:pt x="8023733" y="0"/>
                </a:lnTo>
                <a:close/>
              </a:path>
            </a:pathLst>
          </a:custGeom>
          <a:solidFill>
            <a:srgbClr val="116F8D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808" y="20002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Cereal</a:t>
            </a:r>
            <a:r>
              <a:rPr spc="-120" dirty="0"/>
              <a:t> </a:t>
            </a:r>
            <a:r>
              <a:rPr lang="en-US" spc="-10" dirty="0"/>
              <a:t>(Non-</a:t>
            </a:r>
            <a:r>
              <a:rPr lang="en-US" dirty="0"/>
              <a:t>Whole</a:t>
            </a:r>
            <a:r>
              <a:rPr lang="en-US" spc="-35" dirty="0"/>
              <a:t> </a:t>
            </a:r>
            <a:r>
              <a:rPr lang="en-US" dirty="0"/>
              <a:t>Grain</a:t>
            </a:r>
            <a:r>
              <a:rPr lang="en-US" spc="-85" dirty="0"/>
              <a:t> </a:t>
            </a:r>
            <a:r>
              <a:rPr lang="en-US" spc="-10" dirty="0"/>
              <a:t>Options)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3391328" y="731658"/>
            <a:ext cx="53409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sz="1100" b="1" spc="-3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BREAKFAST</a:t>
            </a:r>
            <a:r>
              <a:rPr sz="1100" b="1" spc="-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CEREAL</a:t>
            </a:r>
            <a:r>
              <a:rPr sz="1100" b="1" spc="-4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SIZES:</a:t>
            </a:r>
            <a:r>
              <a:rPr sz="1100" b="1" spc="-3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lang="en-US" sz="1100" b="1" spc="-35" dirty="0">
                <a:solidFill>
                  <a:srgbClr val="BBBA31"/>
                </a:solidFill>
                <a:latin typeface="Lucida Sans"/>
                <a:cs typeface="Lucida Sans"/>
              </a:rPr>
              <a:t>8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OUNCES</a:t>
            </a:r>
            <a:r>
              <a:rPr sz="1100" b="1" spc="-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OR</a:t>
            </a:r>
            <a:r>
              <a:rPr sz="1100" b="1" spc="-4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LARGER</a:t>
            </a:r>
            <a:r>
              <a:rPr sz="1100" b="1" spc="-19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CONTAINERS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05" y="999769"/>
            <a:ext cx="2562240" cy="1900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0645" algn="l">
              <a:lnSpc>
                <a:spcPct val="115900"/>
              </a:lnSpc>
              <a:spcBef>
                <a:spcPts val="90"/>
              </a:spcBef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Some ways to buy 36 oz of cereal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2557" y="2361808"/>
            <a:ext cx="22697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Lucida Sans"/>
                <a:cs typeface="Lucida Sans"/>
              </a:rPr>
              <a:t>Cereal</a:t>
            </a:r>
            <a:r>
              <a:rPr sz="800" b="1" spc="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Lucida Sans"/>
                <a:cs typeface="Lucida Sans"/>
              </a:rPr>
              <a:t>selection</a:t>
            </a:r>
            <a:r>
              <a:rPr sz="800" b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Lucida Sans"/>
                <a:cs typeface="Lucida Sans"/>
              </a:rPr>
              <a:t>continued</a:t>
            </a:r>
            <a:r>
              <a:rPr sz="800" b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lang="en-US" sz="800" b="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Lucida Sans"/>
                <a:cs typeface="Lucida Sans"/>
              </a:rPr>
              <a:t>next</a:t>
            </a:r>
            <a:r>
              <a:rPr sz="800" b="1" spc="-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Lucida Sans"/>
                <a:cs typeface="Lucida Sans"/>
              </a:rPr>
              <a:t>page.</a:t>
            </a:r>
            <a:endParaRPr sz="800" dirty="0">
              <a:latin typeface="Lucida Sans"/>
              <a:cs typeface="Lucida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15400" y="1310387"/>
            <a:ext cx="859155" cy="1176020"/>
            <a:chOff x="7778686" y="1060894"/>
            <a:chExt cx="859155" cy="1176020"/>
          </a:xfrm>
        </p:grpSpPr>
        <p:sp>
          <p:nvSpPr>
            <p:cNvPr id="19" name="object 19"/>
            <p:cNvSpPr/>
            <p:nvPr/>
          </p:nvSpPr>
          <p:spPr>
            <a:xfrm>
              <a:off x="7792211" y="1074420"/>
              <a:ext cx="830580" cy="1147445"/>
            </a:xfrm>
            <a:custGeom>
              <a:avLst/>
              <a:gdLst/>
              <a:ahLst/>
              <a:cxnLst/>
              <a:rect l="l" t="t" r="r" b="b"/>
              <a:pathLst>
                <a:path w="830579" h="1147445">
                  <a:moveTo>
                    <a:pt x="830579" y="0"/>
                  </a:moveTo>
                  <a:lnTo>
                    <a:pt x="0" y="0"/>
                  </a:lnTo>
                  <a:lnTo>
                    <a:pt x="0" y="1147064"/>
                  </a:lnTo>
                  <a:lnTo>
                    <a:pt x="830579" y="1147064"/>
                  </a:lnTo>
                  <a:lnTo>
                    <a:pt x="830579" y="0"/>
                  </a:lnTo>
                  <a:close/>
                </a:path>
              </a:pathLst>
            </a:custGeom>
            <a:solidFill>
              <a:srgbClr val="80C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92973" y="1075182"/>
              <a:ext cx="830580" cy="1147445"/>
            </a:xfrm>
            <a:custGeom>
              <a:avLst/>
              <a:gdLst/>
              <a:ahLst/>
              <a:cxnLst/>
              <a:rect l="l" t="t" r="r" b="b"/>
              <a:pathLst>
                <a:path w="830579" h="1147445">
                  <a:moveTo>
                    <a:pt x="0" y="1147064"/>
                  </a:moveTo>
                  <a:lnTo>
                    <a:pt x="830579" y="1147064"/>
                  </a:lnTo>
                  <a:lnTo>
                    <a:pt x="830579" y="0"/>
                  </a:lnTo>
                  <a:lnTo>
                    <a:pt x="0" y="0"/>
                  </a:lnTo>
                  <a:lnTo>
                    <a:pt x="0" y="114706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173320" y="1563742"/>
            <a:ext cx="330200" cy="65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>
              <a:lnSpc>
                <a:spcPts val="2465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24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65"/>
              </a:lnSpc>
            </a:pPr>
            <a:r>
              <a:rPr sz="2200" b="1" spc="-50" dirty="0">
                <a:latin typeface="Calibri"/>
                <a:cs typeface="Calibri"/>
              </a:rPr>
              <a:t>OZ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05800" y="1441163"/>
            <a:ext cx="527050" cy="718820"/>
            <a:chOff x="8456866" y="1324546"/>
            <a:chExt cx="527050" cy="718820"/>
          </a:xfrm>
        </p:grpSpPr>
        <p:sp>
          <p:nvSpPr>
            <p:cNvPr id="23" name="object 23"/>
            <p:cNvSpPr/>
            <p:nvPr/>
          </p:nvSpPr>
          <p:spPr>
            <a:xfrm>
              <a:off x="8470392" y="1338071"/>
              <a:ext cx="498475" cy="690245"/>
            </a:xfrm>
            <a:custGeom>
              <a:avLst/>
              <a:gdLst/>
              <a:ahLst/>
              <a:cxnLst/>
              <a:rect l="l" t="t" r="r" b="b"/>
              <a:pathLst>
                <a:path w="498475" h="690244">
                  <a:moveTo>
                    <a:pt x="498221" y="0"/>
                  </a:moveTo>
                  <a:lnTo>
                    <a:pt x="0" y="0"/>
                  </a:lnTo>
                  <a:lnTo>
                    <a:pt x="0" y="689863"/>
                  </a:lnTo>
                  <a:lnTo>
                    <a:pt x="498221" y="689863"/>
                  </a:lnTo>
                  <a:lnTo>
                    <a:pt x="498221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71154" y="1338833"/>
              <a:ext cx="498475" cy="690245"/>
            </a:xfrm>
            <a:custGeom>
              <a:avLst/>
              <a:gdLst/>
              <a:ahLst/>
              <a:cxnLst/>
              <a:rect l="l" t="t" r="r" b="b"/>
              <a:pathLst>
                <a:path w="498475" h="690244">
                  <a:moveTo>
                    <a:pt x="0" y="689863"/>
                  </a:moveTo>
                  <a:lnTo>
                    <a:pt x="498221" y="689863"/>
                  </a:lnTo>
                  <a:lnTo>
                    <a:pt x="498221" y="0"/>
                  </a:lnTo>
                  <a:lnTo>
                    <a:pt x="0" y="0"/>
                  </a:lnTo>
                  <a:lnTo>
                    <a:pt x="0" y="68986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161226" y="1404672"/>
            <a:ext cx="764540" cy="1060450"/>
            <a:chOff x="5570410" y="1086802"/>
            <a:chExt cx="764540" cy="1060450"/>
          </a:xfrm>
        </p:grpSpPr>
        <p:sp>
          <p:nvSpPr>
            <p:cNvPr id="27" name="object 27"/>
            <p:cNvSpPr/>
            <p:nvPr/>
          </p:nvSpPr>
          <p:spPr>
            <a:xfrm>
              <a:off x="5583936" y="1100327"/>
              <a:ext cx="735965" cy="1031875"/>
            </a:xfrm>
            <a:custGeom>
              <a:avLst/>
              <a:gdLst/>
              <a:ahLst/>
              <a:cxnLst/>
              <a:rect l="l" t="t" r="r" b="b"/>
              <a:pathLst>
                <a:path w="735964" h="1031875">
                  <a:moveTo>
                    <a:pt x="735965" y="0"/>
                  </a:moveTo>
                  <a:lnTo>
                    <a:pt x="0" y="0"/>
                  </a:lnTo>
                  <a:lnTo>
                    <a:pt x="0" y="321576"/>
                  </a:lnTo>
                  <a:lnTo>
                    <a:pt x="0" y="1031621"/>
                  </a:lnTo>
                  <a:lnTo>
                    <a:pt x="735965" y="1031621"/>
                  </a:lnTo>
                  <a:lnTo>
                    <a:pt x="735965" y="321576"/>
                  </a:lnTo>
                  <a:lnTo>
                    <a:pt x="735965" y="0"/>
                  </a:lnTo>
                  <a:close/>
                </a:path>
              </a:pathLst>
            </a:custGeom>
            <a:solidFill>
              <a:srgbClr val="A4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84697" y="1101089"/>
              <a:ext cx="735965" cy="1031875"/>
            </a:xfrm>
            <a:custGeom>
              <a:avLst/>
              <a:gdLst/>
              <a:ahLst/>
              <a:cxnLst/>
              <a:rect l="l" t="t" r="r" b="b"/>
              <a:pathLst>
                <a:path w="735964" h="1031875">
                  <a:moveTo>
                    <a:pt x="0" y="1031621"/>
                  </a:moveTo>
                  <a:lnTo>
                    <a:pt x="735964" y="1031621"/>
                  </a:lnTo>
                  <a:lnTo>
                    <a:pt x="735964" y="0"/>
                  </a:lnTo>
                  <a:lnTo>
                    <a:pt x="0" y="0"/>
                  </a:lnTo>
                  <a:lnTo>
                    <a:pt x="0" y="10316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03670" y="1499818"/>
            <a:ext cx="582930" cy="825500"/>
            <a:chOff x="6151054" y="1408366"/>
            <a:chExt cx="582930" cy="825500"/>
          </a:xfrm>
        </p:grpSpPr>
        <p:sp>
          <p:nvSpPr>
            <p:cNvPr id="32" name="object 32"/>
            <p:cNvSpPr/>
            <p:nvPr/>
          </p:nvSpPr>
          <p:spPr>
            <a:xfrm>
              <a:off x="6164579" y="1421891"/>
              <a:ext cx="554355" cy="796925"/>
            </a:xfrm>
            <a:custGeom>
              <a:avLst/>
              <a:gdLst/>
              <a:ahLst/>
              <a:cxnLst/>
              <a:rect l="l" t="t" r="r" b="b"/>
              <a:pathLst>
                <a:path w="554354" h="796925">
                  <a:moveTo>
                    <a:pt x="554227" y="0"/>
                  </a:moveTo>
                  <a:lnTo>
                    <a:pt x="0" y="0"/>
                  </a:lnTo>
                  <a:lnTo>
                    <a:pt x="0" y="796543"/>
                  </a:lnTo>
                  <a:lnTo>
                    <a:pt x="554227" y="796543"/>
                  </a:lnTo>
                  <a:lnTo>
                    <a:pt x="554227" y="0"/>
                  </a:lnTo>
                  <a:close/>
                </a:path>
              </a:pathLst>
            </a:custGeom>
            <a:solidFill>
              <a:srgbClr val="DC7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65341" y="1422653"/>
              <a:ext cx="554355" cy="796925"/>
            </a:xfrm>
            <a:custGeom>
              <a:avLst/>
              <a:gdLst/>
              <a:ahLst/>
              <a:cxnLst/>
              <a:rect l="l" t="t" r="r" b="b"/>
              <a:pathLst>
                <a:path w="554354" h="796925">
                  <a:moveTo>
                    <a:pt x="0" y="796544"/>
                  </a:moveTo>
                  <a:lnTo>
                    <a:pt x="554228" y="796544"/>
                  </a:lnTo>
                  <a:lnTo>
                    <a:pt x="554228" y="0"/>
                  </a:lnTo>
                  <a:lnTo>
                    <a:pt x="0" y="0"/>
                  </a:lnTo>
                  <a:lnTo>
                    <a:pt x="0" y="79654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386564" y="1418118"/>
            <a:ext cx="527050" cy="717550"/>
            <a:chOff x="2139886" y="1077658"/>
            <a:chExt cx="527050" cy="717550"/>
          </a:xfrm>
        </p:grpSpPr>
        <p:sp>
          <p:nvSpPr>
            <p:cNvPr id="37" name="object 37"/>
            <p:cNvSpPr/>
            <p:nvPr/>
          </p:nvSpPr>
          <p:spPr>
            <a:xfrm>
              <a:off x="2153411" y="1091184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498220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498220" y="688721"/>
                  </a:lnTo>
                  <a:lnTo>
                    <a:pt x="498220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54173" y="1091946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0" y="688721"/>
                  </a:moveTo>
                  <a:lnTo>
                    <a:pt x="498220" y="688721"/>
                  </a:lnTo>
                  <a:lnTo>
                    <a:pt x="498220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003062" y="1580705"/>
            <a:ext cx="529590" cy="717550"/>
            <a:chOff x="2478214" y="1301686"/>
            <a:chExt cx="529590" cy="717550"/>
          </a:xfrm>
        </p:grpSpPr>
        <p:sp>
          <p:nvSpPr>
            <p:cNvPr id="42" name="object 42"/>
            <p:cNvSpPr/>
            <p:nvPr/>
          </p:nvSpPr>
          <p:spPr>
            <a:xfrm>
              <a:off x="2491739" y="1315212"/>
              <a:ext cx="501015" cy="688975"/>
            </a:xfrm>
            <a:custGeom>
              <a:avLst/>
              <a:gdLst/>
              <a:ahLst/>
              <a:cxnLst/>
              <a:rect l="l" t="t" r="r" b="b"/>
              <a:pathLst>
                <a:path w="501014" h="688975">
                  <a:moveTo>
                    <a:pt x="500888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500888" y="688721"/>
                  </a:lnTo>
                  <a:lnTo>
                    <a:pt x="500888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92501" y="1315974"/>
              <a:ext cx="501015" cy="688975"/>
            </a:xfrm>
            <a:custGeom>
              <a:avLst/>
              <a:gdLst/>
              <a:ahLst/>
              <a:cxnLst/>
              <a:rect l="l" t="t" r="r" b="b"/>
              <a:pathLst>
                <a:path w="501014" h="688975">
                  <a:moveTo>
                    <a:pt x="0" y="688721"/>
                  </a:moveTo>
                  <a:lnTo>
                    <a:pt x="500888" y="688721"/>
                  </a:lnTo>
                  <a:lnTo>
                    <a:pt x="500888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617462" y="1795780"/>
            <a:ext cx="528320" cy="718820"/>
            <a:chOff x="2824162" y="1519618"/>
            <a:chExt cx="528320" cy="718820"/>
          </a:xfrm>
        </p:grpSpPr>
        <p:sp>
          <p:nvSpPr>
            <p:cNvPr id="47" name="object 47"/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800162" y="1981200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126119" y="625410"/>
            <a:ext cx="1974850" cy="1185545"/>
            <a:chOff x="9884661" y="670559"/>
            <a:chExt cx="1974850" cy="1185545"/>
          </a:xfrm>
        </p:grpSpPr>
        <p:sp>
          <p:nvSpPr>
            <p:cNvPr id="51" name="object 51"/>
            <p:cNvSpPr/>
            <p:nvPr/>
          </p:nvSpPr>
          <p:spPr>
            <a:xfrm>
              <a:off x="9922765" y="708659"/>
              <a:ext cx="1898650" cy="1109345"/>
            </a:xfrm>
            <a:custGeom>
              <a:avLst/>
              <a:gdLst/>
              <a:ahLst/>
              <a:cxnLst/>
              <a:rect l="l" t="t" r="r" b="b"/>
              <a:pathLst>
                <a:path w="1898650" h="1109345">
                  <a:moveTo>
                    <a:pt x="1724888" y="0"/>
                  </a:moveTo>
                  <a:lnTo>
                    <a:pt x="173761" y="0"/>
                  </a:lnTo>
                  <a:lnTo>
                    <a:pt x="118884" y="6731"/>
                  </a:lnTo>
                  <a:lnTo>
                    <a:pt x="71132" y="25641"/>
                  </a:lnTo>
                  <a:lnTo>
                    <a:pt x="33527" y="54457"/>
                  </a:lnTo>
                  <a:lnTo>
                    <a:pt x="8889" y="90893"/>
                  </a:lnTo>
                  <a:lnTo>
                    <a:pt x="0" y="132778"/>
                  </a:lnTo>
                  <a:lnTo>
                    <a:pt x="0" y="976185"/>
                  </a:lnTo>
                  <a:lnTo>
                    <a:pt x="8889" y="1018070"/>
                  </a:lnTo>
                  <a:lnTo>
                    <a:pt x="33527" y="1054506"/>
                  </a:lnTo>
                  <a:lnTo>
                    <a:pt x="71132" y="1083322"/>
                  </a:lnTo>
                  <a:lnTo>
                    <a:pt x="118884" y="1102106"/>
                  </a:lnTo>
                  <a:lnTo>
                    <a:pt x="173761" y="1108964"/>
                  </a:lnTo>
                  <a:lnTo>
                    <a:pt x="1724888" y="1108964"/>
                  </a:lnTo>
                  <a:lnTo>
                    <a:pt x="1779765" y="1102106"/>
                  </a:lnTo>
                  <a:lnTo>
                    <a:pt x="1827390" y="1083322"/>
                  </a:lnTo>
                  <a:lnTo>
                    <a:pt x="1864982" y="1054506"/>
                  </a:lnTo>
                  <a:lnTo>
                    <a:pt x="1889759" y="1018070"/>
                  </a:lnTo>
                  <a:lnTo>
                    <a:pt x="1898522" y="976185"/>
                  </a:lnTo>
                  <a:lnTo>
                    <a:pt x="1898522" y="132778"/>
                  </a:lnTo>
                  <a:lnTo>
                    <a:pt x="1889759" y="90893"/>
                  </a:lnTo>
                  <a:lnTo>
                    <a:pt x="1864982" y="54457"/>
                  </a:lnTo>
                  <a:lnTo>
                    <a:pt x="1827390" y="25641"/>
                  </a:lnTo>
                  <a:lnTo>
                    <a:pt x="1779765" y="6731"/>
                  </a:lnTo>
                  <a:lnTo>
                    <a:pt x="1724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22761" y="708659"/>
              <a:ext cx="1898650" cy="1109345"/>
            </a:xfrm>
            <a:custGeom>
              <a:avLst/>
              <a:gdLst/>
              <a:ahLst/>
              <a:cxnLst/>
              <a:rect l="l" t="t" r="r" b="b"/>
              <a:pathLst>
                <a:path w="1898650" h="1109345">
                  <a:moveTo>
                    <a:pt x="173761" y="0"/>
                  </a:moveTo>
                  <a:lnTo>
                    <a:pt x="118884" y="6731"/>
                  </a:lnTo>
                  <a:lnTo>
                    <a:pt x="71132" y="25641"/>
                  </a:lnTo>
                  <a:lnTo>
                    <a:pt x="33528" y="54457"/>
                  </a:lnTo>
                  <a:lnTo>
                    <a:pt x="8890" y="90893"/>
                  </a:lnTo>
                  <a:lnTo>
                    <a:pt x="0" y="132778"/>
                  </a:lnTo>
                  <a:lnTo>
                    <a:pt x="0" y="976185"/>
                  </a:lnTo>
                  <a:lnTo>
                    <a:pt x="8890" y="1018070"/>
                  </a:lnTo>
                  <a:lnTo>
                    <a:pt x="33528" y="1054506"/>
                  </a:lnTo>
                  <a:lnTo>
                    <a:pt x="71132" y="1083322"/>
                  </a:lnTo>
                  <a:lnTo>
                    <a:pt x="118884" y="1102106"/>
                  </a:lnTo>
                  <a:lnTo>
                    <a:pt x="173761" y="1108964"/>
                  </a:lnTo>
                  <a:lnTo>
                    <a:pt x="1724888" y="1108964"/>
                  </a:lnTo>
                  <a:lnTo>
                    <a:pt x="1779765" y="1102106"/>
                  </a:lnTo>
                  <a:lnTo>
                    <a:pt x="1827390" y="1083322"/>
                  </a:lnTo>
                  <a:lnTo>
                    <a:pt x="1864995" y="1054506"/>
                  </a:lnTo>
                  <a:lnTo>
                    <a:pt x="1889760" y="1018070"/>
                  </a:lnTo>
                  <a:lnTo>
                    <a:pt x="1898523" y="976185"/>
                  </a:lnTo>
                  <a:lnTo>
                    <a:pt x="1898523" y="132778"/>
                  </a:lnTo>
                  <a:lnTo>
                    <a:pt x="1889760" y="90893"/>
                  </a:lnTo>
                  <a:lnTo>
                    <a:pt x="1864995" y="54457"/>
                  </a:lnTo>
                  <a:lnTo>
                    <a:pt x="1827390" y="25641"/>
                  </a:lnTo>
                  <a:lnTo>
                    <a:pt x="1779765" y="6731"/>
                  </a:lnTo>
                  <a:lnTo>
                    <a:pt x="1724888" y="0"/>
                  </a:lnTo>
                  <a:lnTo>
                    <a:pt x="173761" y="0"/>
                  </a:lnTo>
                  <a:close/>
                </a:path>
              </a:pathLst>
            </a:custGeom>
            <a:ln w="76200">
              <a:solidFill>
                <a:srgbClr val="116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328959" y="788256"/>
            <a:ext cx="1570990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160" marR="130175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Participants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are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encouraged</a:t>
            </a:r>
            <a:r>
              <a:rPr sz="1100" b="1" spc="-10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to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purchase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the</a:t>
            </a:r>
            <a:endParaRPr sz="1100" dirty="0">
              <a:latin typeface="Lucida Sans"/>
              <a:cs typeface="Lucida Sans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least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expensive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brand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available.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782550" y="254633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49">
            <a:extLst>
              <a:ext uri="{FF2B5EF4-FFF2-40B4-BE49-F238E27FC236}">
                <a16:creationId xmlns:a16="http://schemas.microsoft.com/office/drawing/2014/main" id="{F70F7C1B-0D4A-6D59-D6B1-40D535C9C310}"/>
              </a:ext>
            </a:extLst>
          </p:cNvPr>
          <p:cNvSpPr txBox="1"/>
          <p:nvPr/>
        </p:nvSpPr>
        <p:spPr>
          <a:xfrm>
            <a:off x="8496407" y="1661084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49">
            <a:extLst>
              <a:ext uri="{FF2B5EF4-FFF2-40B4-BE49-F238E27FC236}">
                <a16:creationId xmlns:a16="http://schemas.microsoft.com/office/drawing/2014/main" id="{1CC6D86B-11AF-13B2-A0B0-AF67E468C0AD}"/>
              </a:ext>
            </a:extLst>
          </p:cNvPr>
          <p:cNvSpPr txBox="1"/>
          <p:nvPr/>
        </p:nvSpPr>
        <p:spPr>
          <a:xfrm>
            <a:off x="6648760" y="1740878"/>
            <a:ext cx="304273" cy="48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2000" b="1" spc="-25" dirty="0">
                <a:latin typeface="Calibri"/>
                <a:cs typeface="Calibri"/>
              </a:rPr>
              <a:t>15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2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55" name="object 46">
            <a:extLst>
              <a:ext uri="{FF2B5EF4-FFF2-40B4-BE49-F238E27FC236}">
                <a16:creationId xmlns:a16="http://schemas.microsoft.com/office/drawing/2014/main" id="{FC3F9B92-1686-8DDE-CDE7-F342ED252B93}"/>
              </a:ext>
            </a:extLst>
          </p:cNvPr>
          <p:cNvGrpSpPr/>
          <p:nvPr/>
        </p:nvGrpSpPr>
        <p:grpSpPr>
          <a:xfrm>
            <a:off x="4543515" y="1392396"/>
            <a:ext cx="723072" cy="932859"/>
            <a:chOff x="2824162" y="1519618"/>
            <a:chExt cx="528320" cy="718820"/>
          </a:xfrm>
          <a:solidFill>
            <a:schemeClr val="accent6"/>
          </a:solidFill>
        </p:grpSpPr>
        <p:sp>
          <p:nvSpPr>
            <p:cNvPr id="56" name="object 47">
              <a:extLst>
                <a:ext uri="{FF2B5EF4-FFF2-40B4-BE49-F238E27FC236}">
                  <a16:creationId xmlns:a16="http://schemas.microsoft.com/office/drawing/2014/main" id="{763BF2A4-B0D2-9C35-C77A-F92F24B9BAA4}"/>
                </a:ext>
              </a:extLst>
            </p:cNvPr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8">
              <a:extLst>
                <a:ext uri="{FF2B5EF4-FFF2-40B4-BE49-F238E27FC236}">
                  <a16:creationId xmlns:a16="http://schemas.microsoft.com/office/drawing/2014/main" id="{17191235-A1CD-75A1-925C-A697F581B4A0}"/>
                </a:ext>
              </a:extLst>
            </p:cNvPr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46">
            <a:extLst>
              <a:ext uri="{FF2B5EF4-FFF2-40B4-BE49-F238E27FC236}">
                <a16:creationId xmlns:a16="http://schemas.microsoft.com/office/drawing/2014/main" id="{133EB2D7-BB20-EEFF-E934-61C6389FC8B4}"/>
              </a:ext>
            </a:extLst>
          </p:cNvPr>
          <p:cNvGrpSpPr/>
          <p:nvPr/>
        </p:nvGrpSpPr>
        <p:grpSpPr>
          <a:xfrm>
            <a:off x="5359728" y="1576144"/>
            <a:ext cx="723072" cy="932859"/>
            <a:chOff x="2824162" y="1519618"/>
            <a:chExt cx="528320" cy="718820"/>
          </a:xfrm>
          <a:solidFill>
            <a:schemeClr val="accent6"/>
          </a:solidFill>
        </p:grpSpPr>
        <p:sp>
          <p:nvSpPr>
            <p:cNvPr id="60" name="object 47">
              <a:extLst>
                <a:ext uri="{FF2B5EF4-FFF2-40B4-BE49-F238E27FC236}">
                  <a16:creationId xmlns:a16="http://schemas.microsoft.com/office/drawing/2014/main" id="{D15F68C1-5082-1DFF-8917-81ED7E88667F}"/>
                </a:ext>
              </a:extLst>
            </p:cNvPr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8">
              <a:extLst>
                <a:ext uri="{FF2B5EF4-FFF2-40B4-BE49-F238E27FC236}">
                  <a16:creationId xmlns:a16="http://schemas.microsoft.com/office/drawing/2014/main" id="{C4E21D78-2CBE-9CAD-9F32-ED5C4DAB0F18}"/>
                </a:ext>
              </a:extLst>
            </p:cNvPr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DB1D4AC-0313-F134-4540-BBEAFE633152}"/>
              </a:ext>
            </a:extLst>
          </p:cNvPr>
          <p:cNvSpPr txBox="1"/>
          <p:nvPr/>
        </p:nvSpPr>
        <p:spPr>
          <a:xfrm>
            <a:off x="4679954" y="1598099"/>
            <a:ext cx="523674" cy="55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800" b="1" spc="-25" dirty="0">
                <a:latin typeface="Calibri"/>
                <a:cs typeface="Calibri"/>
              </a:rPr>
              <a:t>16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lang="en-US" sz="1800" b="1" spc="-25" dirty="0">
                <a:latin typeface="Calibri"/>
                <a:cs typeface="Calibri"/>
              </a:rPr>
              <a:t>OZ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E8E5F6-F919-7AC4-0F2E-BA2D000FD4AD}"/>
              </a:ext>
            </a:extLst>
          </p:cNvPr>
          <p:cNvSpPr txBox="1"/>
          <p:nvPr/>
        </p:nvSpPr>
        <p:spPr>
          <a:xfrm>
            <a:off x="5498330" y="1797016"/>
            <a:ext cx="523674" cy="55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800" b="1" spc="-25" dirty="0">
                <a:latin typeface="Calibri"/>
                <a:cs typeface="Calibri"/>
              </a:rPr>
              <a:t>16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lang="en-US" sz="1800" b="1" spc="-25" dirty="0">
                <a:latin typeface="Calibri"/>
                <a:cs typeface="Calibri"/>
              </a:rPr>
              <a:t>OZ</a:t>
            </a:r>
            <a:endParaRPr lang="en-US" dirty="0"/>
          </a:p>
        </p:txBody>
      </p:sp>
      <p:grpSp>
        <p:nvGrpSpPr>
          <p:cNvPr id="25" name="object 36">
            <a:extLst>
              <a:ext uri="{FF2B5EF4-FFF2-40B4-BE49-F238E27FC236}">
                <a16:creationId xmlns:a16="http://schemas.microsoft.com/office/drawing/2014/main" id="{E4943D87-6EF7-3329-06A8-04C9DB51D1E3}"/>
              </a:ext>
            </a:extLst>
          </p:cNvPr>
          <p:cNvGrpSpPr/>
          <p:nvPr/>
        </p:nvGrpSpPr>
        <p:grpSpPr>
          <a:xfrm>
            <a:off x="677341" y="1472993"/>
            <a:ext cx="527050" cy="717550"/>
            <a:chOff x="2139886" y="1077658"/>
            <a:chExt cx="527050" cy="717550"/>
          </a:xfrm>
        </p:grpSpPr>
        <p:sp>
          <p:nvSpPr>
            <p:cNvPr id="34" name="object 37">
              <a:extLst>
                <a:ext uri="{FF2B5EF4-FFF2-40B4-BE49-F238E27FC236}">
                  <a16:creationId xmlns:a16="http://schemas.microsoft.com/office/drawing/2014/main" id="{E9138D68-DFCD-B5D9-0E3E-34FEA0A9D0A1}"/>
                </a:ext>
              </a:extLst>
            </p:cNvPr>
            <p:cNvSpPr/>
            <p:nvPr/>
          </p:nvSpPr>
          <p:spPr>
            <a:xfrm>
              <a:off x="2153411" y="1091184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498220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498220" y="688721"/>
                  </a:lnTo>
                  <a:lnTo>
                    <a:pt x="498220" y="0"/>
                  </a:lnTo>
                  <a:close/>
                </a:path>
              </a:pathLst>
            </a:custGeom>
            <a:solidFill>
              <a:srgbClr val="BBC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80426C49-A0DE-FA2D-2DA8-74BA5A2AEBDF}"/>
                </a:ext>
              </a:extLst>
            </p:cNvPr>
            <p:cNvSpPr/>
            <p:nvPr/>
          </p:nvSpPr>
          <p:spPr>
            <a:xfrm>
              <a:off x="2154173" y="1091946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0" y="688721"/>
                  </a:moveTo>
                  <a:lnTo>
                    <a:pt x="498220" y="688721"/>
                  </a:lnTo>
                  <a:lnTo>
                    <a:pt x="498220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49">
            <a:extLst>
              <a:ext uri="{FF2B5EF4-FFF2-40B4-BE49-F238E27FC236}">
                <a16:creationId xmlns:a16="http://schemas.microsoft.com/office/drawing/2014/main" id="{1124B904-7500-95F4-FB29-DF423455C304}"/>
              </a:ext>
            </a:extLst>
          </p:cNvPr>
          <p:cNvSpPr txBox="1"/>
          <p:nvPr/>
        </p:nvSpPr>
        <p:spPr>
          <a:xfrm>
            <a:off x="857689" y="1664970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65" name="object 46">
            <a:extLst>
              <a:ext uri="{FF2B5EF4-FFF2-40B4-BE49-F238E27FC236}">
                <a16:creationId xmlns:a16="http://schemas.microsoft.com/office/drawing/2014/main" id="{447D5897-E9C8-36C0-3499-8CEFAE023DAE}"/>
              </a:ext>
            </a:extLst>
          </p:cNvPr>
          <p:cNvGrpSpPr/>
          <p:nvPr/>
        </p:nvGrpSpPr>
        <p:grpSpPr>
          <a:xfrm>
            <a:off x="1284323" y="1581741"/>
            <a:ext cx="723072" cy="932859"/>
            <a:chOff x="2824162" y="1519618"/>
            <a:chExt cx="528320" cy="718820"/>
          </a:xfrm>
          <a:solidFill>
            <a:schemeClr val="accent6"/>
          </a:solidFill>
        </p:grpSpPr>
        <p:sp>
          <p:nvSpPr>
            <p:cNvPr id="66" name="object 47">
              <a:extLst>
                <a:ext uri="{FF2B5EF4-FFF2-40B4-BE49-F238E27FC236}">
                  <a16:creationId xmlns:a16="http://schemas.microsoft.com/office/drawing/2014/main" id="{C7FCAD4E-177F-D7B8-B8D7-65251DC77BA1}"/>
                </a:ext>
              </a:extLst>
            </p:cNvPr>
            <p:cNvSpPr/>
            <p:nvPr/>
          </p:nvSpPr>
          <p:spPr>
            <a:xfrm>
              <a:off x="2837688" y="1533143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499363" y="0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499363" y="690245"/>
                  </a:lnTo>
                  <a:lnTo>
                    <a:pt x="4993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8">
              <a:extLst>
                <a:ext uri="{FF2B5EF4-FFF2-40B4-BE49-F238E27FC236}">
                  <a16:creationId xmlns:a16="http://schemas.microsoft.com/office/drawing/2014/main" id="{994A4F6C-B9B0-F214-357B-F87E5F9CFE60}"/>
                </a:ext>
              </a:extLst>
            </p:cNvPr>
            <p:cNvSpPr/>
            <p:nvPr/>
          </p:nvSpPr>
          <p:spPr>
            <a:xfrm>
              <a:off x="2838450" y="1533905"/>
              <a:ext cx="499745" cy="690245"/>
            </a:xfrm>
            <a:custGeom>
              <a:avLst/>
              <a:gdLst/>
              <a:ahLst/>
              <a:cxnLst/>
              <a:rect l="l" t="t" r="r" b="b"/>
              <a:pathLst>
                <a:path w="499745" h="690244">
                  <a:moveTo>
                    <a:pt x="0" y="690245"/>
                  </a:moveTo>
                  <a:lnTo>
                    <a:pt x="499363" y="690245"/>
                  </a:lnTo>
                  <a:lnTo>
                    <a:pt x="499363" y="0"/>
                  </a:lnTo>
                  <a:lnTo>
                    <a:pt x="0" y="0"/>
                  </a:lnTo>
                  <a:lnTo>
                    <a:pt x="0" y="690245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BBFA353-960F-E255-98A2-7E4B745D7BD4}"/>
              </a:ext>
            </a:extLst>
          </p:cNvPr>
          <p:cNvSpPr txBox="1"/>
          <p:nvPr/>
        </p:nvSpPr>
        <p:spPr>
          <a:xfrm>
            <a:off x="1420155" y="1781223"/>
            <a:ext cx="523674" cy="55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800" b="1" spc="-25" dirty="0">
                <a:latin typeface="Calibri"/>
                <a:cs typeface="Calibri"/>
              </a:rPr>
              <a:t>16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lang="en-US" sz="1800" b="1" spc="-25" dirty="0">
                <a:latin typeface="Calibri"/>
                <a:cs typeface="Calibri"/>
              </a:rPr>
              <a:t>OZ</a:t>
            </a:r>
            <a:endParaRPr lang="en-US" dirty="0"/>
          </a:p>
        </p:txBody>
      </p:sp>
      <p:grpSp>
        <p:nvGrpSpPr>
          <p:cNvPr id="69" name="object 36">
            <a:extLst>
              <a:ext uri="{FF2B5EF4-FFF2-40B4-BE49-F238E27FC236}">
                <a16:creationId xmlns:a16="http://schemas.microsoft.com/office/drawing/2014/main" id="{04679246-A1E3-5500-21B4-F0AF82C3EFD1}"/>
              </a:ext>
            </a:extLst>
          </p:cNvPr>
          <p:cNvGrpSpPr/>
          <p:nvPr/>
        </p:nvGrpSpPr>
        <p:grpSpPr>
          <a:xfrm>
            <a:off x="218674" y="1371600"/>
            <a:ext cx="390926" cy="580199"/>
            <a:chOff x="2139886" y="1077658"/>
            <a:chExt cx="527050" cy="7175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" name="object 37">
              <a:extLst>
                <a:ext uri="{FF2B5EF4-FFF2-40B4-BE49-F238E27FC236}">
                  <a16:creationId xmlns:a16="http://schemas.microsoft.com/office/drawing/2014/main" id="{52E2EC32-E3DA-0B3F-F7F3-8B124F634A7C}"/>
                </a:ext>
              </a:extLst>
            </p:cNvPr>
            <p:cNvSpPr/>
            <p:nvPr/>
          </p:nvSpPr>
          <p:spPr>
            <a:xfrm>
              <a:off x="2153411" y="1091184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498220" y="0"/>
                  </a:moveTo>
                  <a:lnTo>
                    <a:pt x="0" y="0"/>
                  </a:lnTo>
                  <a:lnTo>
                    <a:pt x="0" y="688721"/>
                  </a:lnTo>
                  <a:lnTo>
                    <a:pt x="498220" y="688721"/>
                  </a:lnTo>
                  <a:lnTo>
                    <a:pt x="49822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8">
              <a:extLst>
                <a:ext uri="{FF2B5EF4-FFF2-40B4-BE49-F238E27FC236}">
                  <a16:creationId xmlns:a16="http://schemas.microsoft.com/office/drawing/2014/main" id="{2DE9F4FC-449A-5517-2CB2-22936ACDF200}"/>
                </a:ext>
              </a:extLst>
            </p:cNvPr>
            <p:cNvSpPr/>
            <p:nvPr/>
          </p:nvSpPr>
          <p:spPr>
            <a:xfrm>
              <a:off x="2154173" y="1091946"/>
              <a:ext cx="498475" cy="688975"/>
            </a:xfrm>
            <a:custGeom>
              <a:avLst/>
              <a:gdLst/>
              <a:ahLst/>
              <a:cxnLst/>
              <a:rect l="l" t="t" r="r" b="b"/>
              <a:pathLst>
                <a:path w="498475" h="688975">
                  <a:moveTo>
                    <a:pt x="0" y="688721"/>
                  </a:moveTo>
                  <a:lnTo>
                    <a:pt x="498220" y="688721"/>
                  </a:lnTo>
                  <a:lnTo>
                    <a:pt x="498220" y="0"/>
                  </a:lnTo>
                  <a:lnTo>
                    <a:pt x="0" y="0"/>
                  </a:lnTo>
                  <a:lnTo>
                    <a:pt x="0" y="688721"/>
                  </a:lnTo>
                  <a:close/>
                </a:path>
              </a:pathLst>
            </a:custGeom>
            <a:grpFill/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49">
            <a:extLst>
              <a:ext uri="{FF2B5EF4-FFF2-40B4-BE49-F238E27FC236}">
                <a16:creationId xmlns:a16="http://schemas.microsoft.com/office/drawing/2014/main" id="{C6264761-A0C6-E97C-6253-CCA3E1B4AABF}"/>
              </a:ext>
            </a:extLst>
          </p:cNvPr>
          <p:cNvSpPr txBox="1"/>
          <p:nvPr/>
        </p:nvSpPr>
        <p:spPr>
          <a:xfrm>
            <a:off x="319931" y="1505499"/>
            <a:ext cx="170180" cy="294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algn="ctr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8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3" name="object 49">
            <a:extLst>
              <a:ext uri="{FF2B5EF4-FFF2-40B4-BE49-F238E27FC236}">
                <a16:creationId xmlns:a16="http://schemas.microsoft.com/office/drawing/2014/main" id="{AE895A46-7A6D-D1BE-3B65-DBC874FAACBF}"/>
              </a:ext>
            </a:extLst>
          </p:cNvPr>
          <p:cNvSpPr txBox="1"/>
          <p:nvPr/>
        </p:nvSpPr>
        <p:spPr>
          <a:xfrm>
            <a:off x="3195039" y="1780603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4" name="object 49">
            <a:extLst>
              <a:ext uri="{FF2B5EF4-FFF2-40B4-BE49-F238E27FC236}">
                <a16:creationId xmlns:a16="http://schemas.microsoft.com/office/drawing/2014/main" id="{5C2ADE1F-C114-999F-DD33-F289BF4863D0}"/>
              </a:ext>
            </a:extLst>
          </p:cNvPr>
          <p:cNvSpPr txBox="1"/>
          <p:nvPr/>
        </p:nvSpPr>
        <p:spPr>
          <a:xfrm>
            <a:off x="2556926" y="1592373"/>
            <a:ext cx="170180" cy="31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1000" b="1" spc="-25" dirty="0">
                <a:latin typeface="Calibri"/>
                <a:cs typeface="Calibri"/>
              </a:rPr>
              <a:t>12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5" name="object 49">
            <a:extLst>
              <a:ext uri="{FF2B5EF4-FFF2-40B4-BE49-F238E27FC236}">
                <a16:creationId xmlns:a16="http://schemas.microsoft.com/office/drawing/2014/main" id="{185847B5-B38D-5BBA-0477-40DD2A1299BC}"/>
              </a:ext>
            </a:extLst>
          </p:cNvPr>
          <p:cNvSpPr txBox="1"/>
          <p:nvPr/>
        </p:nvSpPr>
        <p:spPr>
          <a:xfrm>
            <a:off x="7409811" y="1754484"/>
            <a:ext cx="304273" cy="48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145"/>
              </a:lnSpc>
              <a:spcBef>
                <a:spcPts val="95"/>
              </a:spcBef>
            </a:pPr>
            <a:r>
              <a:rPr lang="en-US" sz="2000" b="1" spc="-25" dirty="0">
                <a:latin typeface="Calibri"/>
                <a:cs typeface="Calibri"/>
              </a:rPr>
              <a:t>21</a:t>
            </a:r>
          </a:p>
          <a:p>
            <a:pPr marL="21590">
              <a:lnSpc>
                <a:spcPts val="1145"/>
              </a:lnSpc>
              <a:spcBef>
                <a:spcPts val="95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2000" b="1" spc="-25" dirty="0">
                <a:latin typeface="Calibri"/>
                <a:cs typeface="Calibri"/>
              </a:rPr>
              <a:t>OZ</a:t>
            </a:r>
            <a:endParaRPr sz="1000" dirty="0">
              <a:latin typeface="Calibri"/>
              <a:cs typeface="Calibri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167A2F1-2E4C-6780-343B-DB3535CA399D}"/>
              </a:ext>
            </a:extLst>
          </p:cNvPr>
          <p:cNvCxnSpPr/>
          <p:nvPr/>
        </p:nvCxnSpPr>
        <p:spPr>
          <a:xfrm>
            <a:off x="2209800" y="1246382"/>
            <a:ext cx="0" cy="1342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252F830-F3FD-0533-8C23-7A7B0E9339A4}"/>
              </a:ext>
            </a:extLst>
          </p:cNvPr>
          <p:cNvCxnSpPr>
            <a:cxnSpLocks/>
          </p:cNvCxnSpPr>
          <p:nvPr/>
        </p:nvCxnSpPr>
        <p:spPr>
          <a:xfrm>
            <a:off x="4343400" y="1243360"/>
            <a:ext cx="0" cy="13453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94919FA-9069-C6BE-39BA-363B1C51E7C2}"/>
              </a:ext>
            </a:extLst>
          </p:cNvPr>
          <p:cNvCxnSpPr>
            <a:cxnSpLocks/>
          </p:cNvCxnSpPr>
          <p:nvPr/>
        </p:nvCxnSpPr>
        <p:spPr>
          <a:xfrm>
            <a:off x="6324600" y="1247807"/>
            <a:ext cx="0" cy="1342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211CEE5-18B7-C8D7-93E0-150B2BCF7F95}"/>
              </a:ext>
            </a:extLst>
          </p:cNvPr>
          <p:cNvCxnSpPr>
            <a:cxnSpLocks/>
          </p:cNvCxnSpPr>
          <p:nvPr/>
        </p:nvCxnSpPr>
        <p:spPr>
          <a:xfrm>
            <a:off x="8153400" y="1249601"/>
            <a:ext cx="0" cy="1342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ject 6">
            <a:extLst>
              <a:ext uri="{FF2B5EF4-FFF2-40B4-BE49-F238E27FC236}">
                <a16:creationId xmlns:a16="http://schemas.microsoft.com/office/drawing/2014/main" id="{BA9383A6-09DA-D7B2-F47F-B6984302608A}"/>
              </a:ext>
            </a:extLst>
          </p:cNvPr>
          <p:cNvSpPr txBox="1"/>
          <p:nvPr/>
        </p:nvSpPr>
        <p:spPr>
          <a:xfrm>
            <a:off x="63105" y="2695105"/>
            <a:ext cx="11960225" cy="41985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NON-WHOLE</a:t>
            </a:r>
            <a:r>
              <a:rPr lang="en-US"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GRAIN</a:t>
            </a:r>
            <a:r>
              <a:rPr lang="en-US"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BREAKFAST</a:t>
            </a:r>
            <a:r>
              <a:rPr lang="en-US" sz="1100" b="1" spc="-1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lang="en-US"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CEREALS</a:t>
            </a:r>
            <a:endParaRPr lang="en-US" sz="11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3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Best</a:t>
            </a:r>
            <a:r>
              <a:rPr lang="en-US" sz="1100" b="1" spc="-10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Yet</a:t>
            </a:r>
            <a:r>
              <a:rPr lang="en-US" sz="1100" b="1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Rice,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20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Flakes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Cream</a:t>
            </a:r>
            <a:r>
              <a:rPr lang="en-US" sz="1100" b="1" spc="-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Of</a:t>
            </a:r>
            <a:r>
              <a:rPr lang="en-US" sz="1100" b="1" spc="-1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Rice </a:t>
            </a:r>
            <a:r>
              <a:rPr lang="en-US" sz="1100" dirty="0">
                <a:latin typeface="Lucida Sans"/>
                <a:cs typeface="Lucida Sans"/>
              </a:rPr>
              <a:t>Cereal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Instant</a:t>
            </a:r>
            <a:r>
              <a:rPr lang="en-US" sz="1100" spc="-15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Cereal**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Cream</a:t>
            </a:r>
            <a:r>
              <a:rPr lang="en-US" sz="1100" b="1" spc="-4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Of</a:t>
            </a:r>
            <a:r>
              <a:rPr lang="en-US" sz="1100" b="1" spc="-30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Wheat</a:t>
            </a:r>
            <a:r>
              <a:rPr lang="en-US" sz="1100" b="1" spc="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Original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Cereal</a:t>
            </a:r>
            <a:r>
              <a:rPr lang="en-US" sz="1100" spc="-6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(1</a:t>
            </a:r>
            <a:r>
              <a:rPr lang="en-US" sz="1100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Minute,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2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½</a:t>
            </a:r>
            <a:r>
              <a:rPr lang="en-US" sz="1100" spc="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Minutes,</a:t>
            </a:r>
            <a:r>
              <a:rPr lang="en-US" sz="1100" spc="-10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Instant)**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  <a:tab pos="4527550" algn="l"/>
              </a:tabLst>
            </a:pPr>
            <a:r>
              <a:rPr lang="en-US" sz="1100" b="1" dirty="0">
                <a:latin typeface="Lucida Sans"/>
                <a:cs typeface="Lucida Sans"/>
              </a:rPr>
              <a:t>Food</a:t>
            </a:r>
            <a:r>
              <a:rPr lang="en-US" sz="1100" b="1" spc="-3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Club</a:t>
            </a:r>
            <a:r>
              <a:rPr lang="en-US" sz="1100" b="1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 Crisp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Rice,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Oats,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W/Almonds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Freedoms Choice </a:t>
            </a:r>
            <a:r>
              <a:rPr lang="en-US" sz="1100" dirty="0">
                <a:latin typeface="Lucida Sans"/>
                <a:cs typeface="Lucida Sans"/>
              </a:rPr>
              <a:t>Corn Flakes (Regular and Honey), Crisp rice, Crispy Honey Oats with Almonds</a:t>
            </a:r>
            <a:endParaRPr lang="en-US" sz="1100" b="1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General</a:t>
            </a:r>
            <a:r>
              <a:rPr lang="en-US" sz="1100" b="1" spc="-20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Mills</a:t>
            </a:r>
            <a:r>
              <a:rPr lang="en-US" sz="1100" b="1" spc="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Chex </a:t>
            </a:r>
            <a:r>
              <a:rPr lang="en-US" sz="1100" spc="-10" dirty="0">
                <a:latin typeface="Lucida Sans"/>
                <a:cs typeface="Lucida Sans"/>
              </a:rPr>
              <a:t>(Blueberry,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Cinnamon,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Corn,</a:t>
            </a:r>
            <a:r>
              <a:rPr lang="en-US" sz="1100" spc="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</a:t>
            </a:r>
            <a:r>
              <a:rPr lang="en-US" sz="1100" spc="-10" dirty="0">
                <a:latin typeface="Lucida Sans"/>
                <a:cs typeface="Lucida Sans"/>
              </a:rPr>
              <a:t>)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ts val="131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Great</a:t>
            </a:r>
            <a:r>
              <a:rPr lang="en-US" sz="1100" b="1" spc="-1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Value</a:t>
            </a:r>
            <a:r>
              <a:rPr lang="en-US" sz="1100" b="1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Squares,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Crisps,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</a:t>
            </a:r>
            <a:r>
              <a:rPr lang="en-US" sz="1100" spc="-19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Squares)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ts val="1315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Hannaford</a:t>
            </a:r>
            <a:r>
              <a:rPr lang="en-US" sz="1100" b="1" spc="-10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Hexagons,</a:t>
            </a:r>
            <a:r>
              <a:rPr lang="en-US" sz="1100" spc="-6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More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With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Almonds,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More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With</a:t>
            </a:r>
            <a:r>
              <a:rPr lang="en-US" sz="1100" spc="-6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Honey,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Toasted</a:t>
            </a:r>
            <a:r>
              <a:rPr lang="en-US" sz="1100" spc="-7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Toasted</a:t>
            </a:r>
            <a:r>
              <a:rPr lang="en-US" sz="1100" spc="-7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Rice</a:t>
            </a:r>
            <a:r>
              <a:rPr lang="en-US" sz="110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Cereal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IGA</a:t>
            </a:r>
            <a:r>
              <a:rPr lang="en-US" sz="1100" b="1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16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Rice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 err="1">
                <a:latin typeface="Lucida Sans"/>
                <a:cs typeface="Lucida Sans"/>
              </a:rPr>
              <a:t>Kelloggs</a:t>
            </a:r>
            <a:r>
              <a:rPr lang="en-US" sz="1100" b="1" spc="-6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(Regular</a:t>
            </a:r>
            <a:r>
              <a:rPr lang="en-US" sz="1100" spc="-10" dirty="0">
                <a:latin typeface="Lucida Sans"/>
                <a:cs typeface="Lucida Sans"/>
              </a:rPr>
              <a:t>),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 err="1">
                <a:latin typeface="Lucida Sans"/>
                <a:cs typeface="Lucida Sans"/>
              </a:rPr>
              <a:t>Crispix</a:t>
            </a:r>
            <a:r>
              <a:rPr lang="en-US" sz="1100" dirty="0">
                <a:latin typeface="Lucida Sans"/>
                <a:cs typeface="Lucida Sans"/>
              </a:rPr>
              <a:t>,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Krispies,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Special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K</a:t>
            </a:r>
            <a:r>
              <a:rPr lang="en-US" sz="1100" spc="-204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Original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 err="1">
                <a:latin typeface="Lucida Sans"/>
                <a:cs typeface="Lucida Sans"/>
              </a:rPr>
              <a:t>Kiggins</a:t>
            </a:r>
            <a:r>
              <a:rPr lang="en-US" sz="1100" b="1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Rice,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Rollin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20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Cereal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Malt</a:t>
            </a:r>
            <a:r>
              <a:rPr lang="en-US" sz="1100" b="1" spc="-20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O Meal</a:t>
            </a:r>
            <a:r>
              <a:rPr lang="en-US" sz="1100" b="1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12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Rice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Market</a:t>
            </a:r>
            <a:r>
              <a:rPr lang="en-US" sz="1100" b="1" spc="-3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Basket</a:t>
            </a:r>
            <a:r>
              <a:rPr lang="en-US" sz="1100" b="1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Biscuits,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Hexagons,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Rice,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Rice Biscuits</a:t>
            </a:r>
            <a:endParaRPr lang="en-US"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7300"/>
              </a:lnSpc>
              <a:spcBef>
                <a:spcPts val="1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Post</a:t>
            </a:r>
            <a:r>
              <a:rPr lang="en-US" sz="1100" b="1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Great Grains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Banana Nut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Crunch,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Great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Grains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Crunchy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Pecan,</a:t>
            </a:r>
            <a:r>
              <a:rPr lang="en-US" sz="1100" spc="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Bunches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of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 Roasted,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Bunches Of</a:t>
            </a:r>
            <a:r>
              <a:rPr lang="en-US" sz="1100" spc="-1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Maple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and </a:t>
            </a:r>
            <a:r>
              <a:rPr lang="en-US" sz="1100" dirty="0">
                <a:latin typeface="Lucida Sans"/>
                <a:cs typeface="Lucida Sans"/>
              </a:rPr>
              <a:t>Pecans,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Bunches Of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Vanilla,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Bunches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of</a:t>
            </a:r>
            <a:r>
              <a:rPr lang="en-US" sz="1100" spc="-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 </a:t>
            </a:r>
            <a:r>
              <a:rPr lang="en-US" sz="1100" spc="-10" dirty="0">
                <a:latin typeface="Lucida Sans"/>
                <a:cs typeface="Lucida Sans"/>
              </a:rPr>
              <a:t>with Almonds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Quaker</a:t>
            </a:r>
            <a:r>
              <a:rPr lang="en-US" sz="1100" b="1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Original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Instant</a:t>
            </a:r>
            <a:r>
              <a:rPr lang="en-US" sz="1100" spc="-6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Grits**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Signature</a:t>
            </a:r>
            <a:r>
              <a:rPr lang="en-US" sz="1100" b="1" spc="-75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Select</a:t>
            </a:r>
            <a:r>
              <a:rPr lang="en-US" sz="1100" b="1" spc="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Flakes,</a:t>
            </a:r>
            <a:r>
              <a:rPr lang="en-US" sz="1100" spc="-6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Corn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Pockets,</a:t>
            </a:r>
            <a:r>
              <a:rPr lang="en-US" sz="1100" spc="-7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Crispy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Rice,</a:t>
            </a:r>
            <a:r>
              <a:rPr lang="en-US" sz="1100" spc="-7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More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Honey,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Oats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And</a:t>
            </a:r>
            <a:r>
              <a:rPr lang="en-US" sz="1100" spc="-1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More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With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Almonds,</a:t>
            </a:r>
            <a:r>
              <a:rPr lang="en-US" sz="1100" spc="-7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Rice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Pockets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b="1" dirty="0">
                <a:latin typeface="Lucida Sans"/>
                <a:cs typeface="Lucida Sans"/>
              </a:rPr>
              <a:t>That’s</a:t>
            </a:r>
            <a:r>
              <a:rPr lang="en-US" sz="1100" b="1" spc="-30" dirty="0">
                <a:latin typeface="Lucida Sans"/>
                <a:cs typeface="Lucida Sans"/>
              </a:rPr>
              <a:t> </a:t>
            </a:r>
            <a:r>
              <a:rPr lang="en-US" sz="1100" b="1" dirty="0">
                <a:latin typeface="Lucida Sans"/>
                <a:cs typeface="Lucida Sans"/>
              </a:rPr>
              <a:t>Smart</a:t>
            </a:r>
            <a:r>
              <a:rPr lang="en-US" sz="1100" b="1" spc="-20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Crisp</a:t>
            </a:r>
            <a:r>
              <a:rPr lang="en-US" sz="1100" spc="-11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Rice</a:t>
            </a: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endParaRPr lang="en-US" sz="1100" spc="-20" dirty="0">
              <a:latin typeface="Lucida Sans"/>
              <a:cs typeface="Lucida Sans"/>
            </a:endParaRPr>
          </a:p>
          <a:p>
            <a:pPr marL="12065">
              <a:spcBef>
                <a:spcPts val="95"/>
              </a:spcBef>
              <a:tabLst>
                <a:tab pos="185420" algn="l"/>
              </a:tabLst>
            </a:pPr>
            <a:r>
              <a:rPr lang="en-US" sz="1100" spc="-20" dirty="0">
                <a:latin typeface="Lucida Sans"/>
                <a:cs typeface="Lucida Sans"/>
              </a:rPr>
              <a:t>** - Serve Hot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endParaRPr sz="11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75407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B8B636F-07AD-7250-C8AD-14F6FAE0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119" y="2067431"/>
            <a:ext cx="2674187" cy="255620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109288" y="1575642"/>
            <a:ext cx="3785870" cy="5206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84785" indent="-172720">
              <a:spcBef>
                <a:spcPts val="33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1</a:t>
            </a:r>
            <a:r>
              <a:rPr lang="en-US" sz="1100" spc="-40" dirty="0">
                <a:solidFill>
                  <a:srgbClr val="6C6D70"/>
                </a:solidFill>
                <a:latin typeface="Lucida Sans"/>
                <a:cs typeface="Lucida Sans"/>
              </a:rPr>
              <a:t>4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>
                <a:solidFill>
                  <a:srgbClr val="6C6D70"/>
                </a:solidFill>
                <a:latin typeface="Lucida Sans"/>
                <a:cs typeface="Lucida Sans"/>
              </a:rPr>
              <a:t>16 oz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cans</a:t>
            </a:r>
            <a:r>
              <a:rPr sz="1100" spc="-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only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Plain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canned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beans,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including fat-free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refried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beans,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organic,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low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sodium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salt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288" y="5187854"/>
            <a:ext cx="3962400" cy="102784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84785" marR="1042035" indent="-1720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Green or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wax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beans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green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peas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–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can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buy these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fruit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vegetable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Baked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beans,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pork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beans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,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soup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mix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Beans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sugars,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fats,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oils,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meats,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fruit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vegetables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935" y="1584399"/>
            <a:ext cx="2171065" cy="7327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16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32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1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packages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type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unflavored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dried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beans/peas/lentils.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303" y="5186298"/>
            <a:ext cx="308589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48831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Beans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sugars,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fats,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oils,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meats,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fruits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vegetables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Soup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mixes</a:t>
            </a:r>
            <a:r>
              <a:rPr sz="1100" spc="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dried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beans/peas/lentils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flavor</a:t>
            </a:r>
            <a:r>
              <a:rPr sz="1100" spc="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packets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138746"/>
            <a:ext cx="11963525" cy="522605"/>
          </a:xfrm>
          <a:custGeom>
            <a:avLst/>
            <a:gdLst/>
            <a:ahLst/>
            <a:cxnLst/>
            <a:rect l="l" t="t" r="r" b="b"/>
            <a:pathLst>
              <a:path w="10868660" h="522605">
                <a:moveTo>
                  <a:pt x="10868660" y="0"/>
                </a:moveTo>
                <a:lnTo>
                  <a:pt x="0" y="0"/>
                </a:lnTo>
                <a:lnTo>
                  <a:pt x="0" y="522605"/>
                </a:lnTo>
                <a:lnTo>
                  <a:pt x="9891852" y="522605"/>
                </a:lnTo>
                <a:lnTo>
                  <a:pt x="9891852" y="522351"/>
                </a:lnTo>
                <a:lnTo>
                  <a:pt x="10868660" y="522351"/>
                </a:lnTo>
                <a:lnTo>
                  <a:pt x="9892601" y="261112"/>
                </a:lnTo>
                <a:lnTo>
                  <a:pt x="1086866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5477" y="29242"/>
            <a:ext cx="106779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Nut and Seed Butters</a:t>
            </a:r>
            <a:r>
              <a:rPr spc="-70" dirty="0"/>
              <a:t>,</a:t>
            </a:r>
            <a:r>
              <a:rPr spc="-180" dirty="0"/>
              <a:t> </a:t>
            </a:r>
            <a:r>
              <a:rPr dirty="0"/>
              <a:t>Beans,</a:t>
            </a:r>
            <a:r>
              <a:rPr spc="-85" dirty="0"/>
              <a:t> </a:t>
            </a:r>
            <a:r>
              <a:rPr dirty="0"/>
              <a:t>Peas</a:t>
            </a:r>
            <a:r>
              <a:rPr spc="-85" dirty="0"/>
              <a:t> </a:t>
            </a:r>
            <a:r>
              <a:rPr dirty="0"/>
              <a:t>and </a:t>
            </a:r>
            <a:r>
              <a:rPr spc="-10" dirty="0"/>
              <a:t>Lentils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535160" y="1538476"/>
            <a:ext cx="2624455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16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18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containers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Smooth,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creamy,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chunky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crunchy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organic</a:t>
            </a:r>
            <a:endParaRPr lang="en-US" sz="1100" spc="-1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27892" y="5186298"/>
            <a:ext cx="313055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Peanut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butter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added sweeteners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flavors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such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as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honey,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marshmallow, 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jelly,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chocolate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Packets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squeezable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containers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Peanut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butter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spreads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82550" y="254633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6A4286-0E85-34D6-376C-D3DB37C59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77" y="2719293"/>
            <a:ext cx="2931980" cy="1590392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3E2C0C3B-E478-08DD-7F2B-F1ADFF051BA8}"/>
              </a:ext>
            </a:extLst>
          </p:cNvPr>
          <p:cNvSpPr txBox="1"/>
          <p:nvPr/>
        </p:nvSpPr>
        <p:spPr>
          <a:xfrm>
            <a:off x="495935" y="1148978"/>
            <a:ext cx="217106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DRIED BEAN, PEAS, LENTILS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1C8302BE-44DD-895B-342F-4D7513003D04}"/>
              </a:ext>
            </a:extLst>
          </p:cNvPr>
          <p:cNvSpPr txBox="1"/>
          <p:nvPr/>
        </p:nvSpPr>
        <p:spPr>
          <a:xfrm>
            <a:off x="4109288" y="1132254"/>
            <a:ext cx="1148512" cy="364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CANNED BEANS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2E0212EA-DCBA-BB4A-251F-1EB0E8A9E0E7}"/>
              </a:ext>
            </a:extLst>
          </p:cNvPr>
          <p:cNvSpPr txBox="1"/>
          <p:nvPr/>
        </p:nvSpPr>
        <p:spPr>
          <a:xfrm>
            <a:off x="8527892" y="1148978"/>
            <a:ext cx="2063908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NUT AND SEED BUTTER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E58F71F8-FB65-A3C0-B6D1-E36CF388D5EB}"/>
              </a:ext>
            </a:extLst>
          </p:cNvPr>
          <p:cNvSpPr txBox="1"/>
          <p:nvPr/>
        </p:nvSpPr>
        <p:spPr>
          <a:xfrm>
            <a:off x="381451" y="4747926"/>
            <a:ext cx="240003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DRIED BEANS, PEAS, LENTILS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E43FA7CC-3940-35E1-D872-090D595E6354}"/>
              </a:ext>
            </a:extLst>
          </p:cNvPr>
          <p:cNvSpPr txBox="1"/>
          <p:nvPr/>
        </p:nvSpPr>
        <p:spPr>
          <a:xfrm>
            <a:off x="4091684" y="4759868"/>
            <a:ext cx="14712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CANNED BEANS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9118C96C-F958-4024-6474-D89ADA240929}"/>
              </a:ext>
            </a:extLst>
          </p:cNvPr>
          <p:cNvSpPr txBox="1"/>
          <p:nvPr/>
        </p:nvSpPr>
        <p:spPr>
          <a:xfrm>
            <a:off x="8527892" y="4759868"/>
            <a:ext cx="14712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PEANUT BUTTER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5170EF4-A4E6-E55F-D3B0-939E6A0FA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236" y="2482759"/>
            <a:ext cx="2418971" cy="1906956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146"/>
            <a:ext cx="7395845" cy="522605"/>
          </a:xfrm>
          <a:custGeom>
            <a:avLst/>
            <a:gdLst/>
            <a:ahLst/>
            <a:cxnLst/>
            <a:rect l="l" t="t" r="r" b="b"/>
            <a:pathLst>
              <a:path w="7395845" h="522605">
                <a:moveTo>
                  <a:pt x="7395718" y="522351"/>
                </a:moveTo>
                <a:lnTo>
                  <a:pt x="6730835" y="260946"/>
                </a:lnTo>
                <a:lnTo>
                  <a:pt x="7394448" y="0"/>
                </a:lnTo>
                <a:lnTo>
                  <a:pt x="0" y="0"/>
                </a:lnTo>
                <a:lnTo>
                  <a:pt x="0" y="522605"/>
                </a:lnTo>
                <a:lnTo>
                  <a:pt x="6729920" y="522605"/>
                </a:lnTo>
                <a:lnTo>
                  <a:pt x="6729920" y="261302"/>
                </a:lnTo>
                <a:lnTo>
                  <a:pt x="6729984" y="522351"/>
                </a:lnTo>
                <a:lnTo>
                  <a:pt x="7395718" y="522351"/>
                </a:lnTo>
                <a:close/>
              </a:path>
            </a:pathLst>
          </a:custGeom>
          <a:solidFill>
            <a:srgbClr val="D02FB1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6021" y="1127946"/>
            <a:ext cx="7613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EGGS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166" y="1534119"/>
            <a:ext cx="2047239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full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dozen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-1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size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Brown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white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shells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Cage-</a:t>
            </a:r>
            <a:r>
              <a:rPr sz="1100" spc="-20" dirty="0">
                <a:solidFill>
                  <a:srgbClr val="777879"/>
                </a:solidFill>
                <a:latin typeface="Lucida Sans"/>
                <a:cs typeface="Lucida Sans"/>
              </a:rPr>
              <a:t>free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Free-range</a:t>
            </a:r>
            <a:r>
              <a:rPr sz="1100" spc="16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or</a:t>
            </a:r>
            <a:r>
              <a:rPr sz="1100" spc="7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free-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running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021" y="5229242"/>
            <a:ext cx="14712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EGGS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993" y="46690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Eggs</a:t>
            </a:r>
            <a:r>
              <a:rPr spc="10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dirty="0"/>
              <a:t>Canned</a:t>
            </a:r>
            <a:r>
              <a:rPr spc="-135" dirty="0"/>
              <a:t> </a:t>
            </a:r>
            <a:r>
              <a:rPr spc="-20" dirty="0"/>
              <a:t>Fish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78676" y="1534119"/>
            <a:ext cx="5743575" cy="1198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3.75</a:t>
            </a:r>
            <a:r>
              <a:rPr sz="1100" spc="-1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15oz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containers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chunk</a:t>
            </a:r>
            <a:r>
              <a:rPr sz="1100" spc="-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light</a:t>
            </a:r>
            <a:r>
              <a:rPr sz="1100" spc="-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tuna,</a:t>
            </a:r>
            <a:r>
              <a:rPr sz="11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pink</a:t>
            </a:r>
            <a:r>
              <a:rPr sz="1100" spc="-1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salmon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sardines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Pouches</a:t>
            </a:r>
            <a:r>
              <a:rPr sz="1100" spc="-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cans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(including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multipacks)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contain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vegetable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broth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Regular,</a:t>
            </a:r>
            <a:r>
              <a:rPr sz="1100" spc="-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low</a:t>
            </a:r>
            <a:r>
              <a:rPr sz="1100" spc="-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sodium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</a:t>
            </a:r>
            <a:r>
              <a:rPr sz="1100" spc="-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salt</a:t>
            </a:r>
            <a:r>
              <a:rPr sz="1100" spc="-1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endParaRPr lang="en-US" sz="1100" spc="-2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20" dirty="0">
                <a:solidFill>
                  <a:srgbClr val="6C6D70"/>
                </a:solidFill>
                <a:latin typeface="Lucida Sans"/>
                <a:cs typeface="Lucida Sans"/>
              </a:rPr>
              <a:t>May be packed in water or oil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20" dirty="0">
                <a:solidFill>
                  <a:srgbClr val="6C6D70"/>
                </a:solidFill>
                <a:latin typeface="Lucida Sans"/>
                <a:cs typeface="Lucida Sans"/>
              </a:rPr>
              <a:t>May include bones or skin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20" dirty="0">
                <a:solidFill>
                  <a:srgbClr val="6C6D70"/>
                </a:solidFill>
                <a:latin typeface="Lucida Sans"/>
                <a:cs typeface="Lucida Sans"/>
              </a:rPr>
              <a:t>Seasoning </a:t>
            </a:r>
            <a:r>
              <a:rPr lang="en-US" sz="1100" spc="-20" dirty="0">
                <a:solidFill>
                  <a:schemeClr val="bg1">
                    <a:lumMod val="50000"/>
                  </a:schemeClr>
                </a:solidFill>
                <a:latin typeface="Lucida Sans"/>
                <a:cs typeface="Lucida Sans"/>
              </a:rPr>
              <a:t>including 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Source Sans Pro Web"/>
              </a:rPr>
              <a:t>lemon or herbs</a:t>
            </a:r>
            <a:endParaRPr lang="en-US" sz="1100" spc="-20" dirty="0">
              <a:solidFill>
                <a:schemeClr val="bg1">
                  <a:lumMod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0541" y="5633071"/>
            <a:ext cx="3672840" cy="5206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Albacore,</a:t>
            </a:r>
            <a:r>
              <a:rPr lang="en-US"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solid</a:t>
            </a:r>
            <a:r>
              <a:rPr lang="en-US"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white</a:t>
            </a:r>
            <a:r>
              <a:rPr lang="en-US"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lang="en-US"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yellow</a:t>
            </a:r>
            <a:r>
              <a:rPr lang="en-US"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fin tuna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Smoked f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ish</a:t>
            </a:r>
            <a:endParaRPr lang="en-US" sz="1100" spc="4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Kippered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fish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75871" y="217170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A24229-6FFA-2528-3368-58A7D285540A}"/>
              </a:ext>
            </a:extLst>
          </p:cNvPr>
          <p:cNvSpPr txBox="1"/>
          <p:nvPr/>
        </p:nvSpPr>
        <p:spPr>
          <a:xfrm>
            <a:off x="249346" y="5633071"/>
            <a:ext cx="259113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905" marR="0" lvl="0" indent="-240029" algn="l" defTabSz="91440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 typeface="Calibri"/>
              <a:buChar char="●"/>
              <a:tabLst>
                <a:tab pos="382905" algn="l"/>
                <a:tab pos="38354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Sizes other than one dozen </a:t>
            </a:r>
          </a:p>
          <a:p>
            <a:pPr marL="382905" marR="0" lvl="0" indent="-240029" algn="l" defTabSz="91440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 typeface="Calibri"/>
              <a:buChar char="●"/>
              <a:tabLst>
                <a:tab pos="382905" algn="l"/>
                <a:tab pos="38354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Low</a:t>
            </a:r>
            <a:r>
              <a:rPr kumimoji="0" lang="en-US" sz="1100" b="0" i="0" u="none" strike="noStrike" kern="0" cap="none" spc="2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cholesterol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0F6E735-909E-F5E4-5BAC-228BAFE5C85E}"/>
              </a:ext>
            </a:extLst>
          </p:cNvPr>
          <p:cNvSpPr txBox="1"/>
          <p:nvPr/>
        </p:nvSpPr>
        <p:spPr>
          <a:xfrm>
            <a:off x="5678676" y="5223081"/>
            <a:ext cx="14712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CANNED FISH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B08ADE3-53DC-0052-A673-004E9AA5E533}"/>
              </a:ext>
            </a:extLst>
          </p:cNvPr>
          <p:cNvSpPr txBox="1"/>
          <p:nvPr/>
        </p:nvSpPr>
        <p:spPr>
          <a:xfrm>
            <a:off x="5650541" y="1127946"/>
            <a:ext cx="113125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CANNED FISH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F98291-9C2B-A1B4-357C-ECFFC812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1535">
            <a:off x="631719" y="2667735"/>
            <a:ext cx="3873321" cy="2561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E21982-6DE2-4BC6-F2CA-14B60E92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026459"/>
            <a:ext cx="2647953" cy="19000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3067"/>
            <a:ext cx="7432675" cy="522605"/>
          </a:xfrm>
          <a:custGeom>
            <a:avLst/>
            <a:gdLst/>
            <a:ahLst/>
            <a:cxnLst/>
            <a:rect l="l" t="t" r="r" b="b"/>
            <a:pathLst>
              <a:path w="7432675" h="522605">
                <a:moveTo>
                  <a:pt x="7432421" y="522351"/>
                </a:moveTo>
                <a:lnTo>
                  <a:pt x="6764820" y="261124"/>
                </a:lnTo>
                <a:lnTo>
                  <a:pt x="7432294" y="0"/>
                </a:lnTo>
                <a:lnTo>
                  <a:pt x="0" y="0"/>
                </a:lnTo>
                <a:lnTo>
                  <a:pt x="0" y="522605"/>
                </a:lnTo>
                <a:lnTo>
                  <a:pt x="6764350" y="522605"/>
                </a:lnTo>
                <a:lnTo>
                  <a:pt x="6764350" y="522351"/>
                </a:lnTo>
                <a:lnTo>
                  <a:pt x="7432421" y="522351"/>
                </a:lnTo>
                <a:close/>
              </a:path>
            </a:pathLst>
          </a:custGeom>
          <a:solidFill>
            <a:srgbClr val="116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138" y="49285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Frequently</a:t>
            </a:r>
            <a:r>
              <a:rPr spc="-2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Asked</a:t>
            </a:r>
            <a:r>
              <a:rPr spc="-1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75871" y="166370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19444"/>
            <a:ext cx="12192000" cy="638810"/>
          </a:xfrm>
          <a:custGeom>
            <a:avLst/>
            <a:gdLst/>
            <a:ahLst/>
            <a:cxnLst/>
            <a:rect l="l" t="t" r="r" b="b"/>
            <a:pathLst>
              <a:path w="12192000" h="638809">
                <a:moveTo>
                  <a:pt x="12192000" y="0"/>
                </a:moveTo>
                <a:lnTo>
                  <a:pt x="0" y="0"/>
                </a:lnTo>
                <a:lnTo>
                  <a:pt x="0" y="638301"/>
                </a:lnTo>
                <a:lnTo>
                  <a:pt x="12192000" y="6383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6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1580" y="6365543"/>
            <a:ext cx="303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FREQUENTLY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ASKED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8952" y="2588179"/>
            <a:ext cx="5286375" cy="5791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What</a:t>
            </a:r>
            <a:r>
              <a:rPr sz="1100" b="1" spc="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if</a:t>
            </a:r>
            <a:r>
              <a:rPr sz="11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lose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my</a:t>
            </a:r>
            <a:r>
              <a:rPr sz="1100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eWIC</a:t>
            </a:r>
            <a:r>
              <a:rPr sz="1100" b="1" spc="-204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card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or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it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is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stolen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or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damaged?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Notify your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1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office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right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away.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Treat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like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cash.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Keep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lang="en-US"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safe</a:t>
            </a:r>
            <a:r>
              <a:rPr sz="1100" spc="-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place.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5773" y="3647170"/>
            <a:ext cx="5117465" cy="5791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Do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</a:t>
            </a:r>
            <a:r>
              <a:rPr sz="1100" b="1" spc="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need</a:t>
            </a:r>
            <a:r>
              <a:rPr sz="1100" b="1" spc="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to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purchase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everything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listed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on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my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eWIC</a:t>
            </a:r>
            <a:r>
              <a:rPr sz="1100" b="1" spc="-1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benefit?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No,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are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required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 pick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up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everything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trip.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Unused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benefits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do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carry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forward.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8532" y="4708264"/>
            <a:ext cx="5450205" cy="972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2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What</a:t>
            </a:r>
            <a:r>
              <a:rPr sz="1100" b="1" spc="1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if</a:t>
            </a:r>
            <a:r>
              <a:rPr sz="1100" b="1" spc="-8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have</a:t>
            </a:r>
            <a:r>
              <a:rPr sz="11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spent</a:t>
            </a:r>
            <a:r>
              <a:rPr sz="1100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all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of</a:t>
            </a:r>
            <a:r>
              <a:rPr sz="11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my</a:t>
            </a:r>
            <a:r>
              <a:rPr sz="1100" b="1" spc="-8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eWIC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benefit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and</a:t>
            </a:r>
            <a:r>
              <a:rPr sz="1100" b="1" spc="-7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my</a:t>
            </a:r>
            <a:r>
              <a:rPr sz="1100" b="1" spc="-8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baby</a:t>
            </a:r>
            <a:r>
              <a:rPr sz="1100" b="1" spc="-5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is</a:t>
            </a:r>
            <a:r>
              <a:rPr sz="1100" b="1" spc="-7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out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of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formula?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can</a:t>
            </a:r>
            <a:r>
              <a:rPr sz="1100" spc="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only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provide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certain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amount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formula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each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month.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As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3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baby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gets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older,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he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she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need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more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formula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than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receive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from WIC.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this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happens,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will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buy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extra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formula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until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next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 begins.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427" y="2307763"/>
            <a:ext cx="5228590" cy="7620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What</a:t>
            </a:r>
            <a:r>
              <a:rPr sz="1100" b="1" spc="6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if</a:t>
            </a:r>
            <a:r>
              <a:rPr sz="11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move?</a:t>
            </a:r>
            <a:endParaRPr sz="1100">
              <a:latin typeface="Lucida Sans"/>
              <a:cs typeface="Lucida Sans"/>
            </a:endParaRPr>
          </a:p>
          <a:p>
            <a:pPr marL="12700" marR="5080" indent="-635">
              <a:lnSpc>
                <a:spcPts val="1460"/>
              </a:lnSpc>
              <a:spcBef>
                <a:spcPts val="30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plan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move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somewhere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else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Maine,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can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check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our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website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for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listing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 all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offices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state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b="1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3"/>
              </a:rPr>
              <a:t>www.maine.gov/WIC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3"/>
              </a:rPr>
              <a:t>.</a:t>
            </a:r>
            <a:r>
              <a:rPr sz="1100" spc="-35" dirty="0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plan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move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out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Maine,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please let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staff</a:t>
            </a:r>
            <a:r>
              <a:rPr sz="1100" spc="-1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know.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614" y="3609831"/>
            <a:ext cx="5215255" cy="1139825"/>
          </a:xfrm>
          <a:prstGeom prst="rect">
            <a:avLst/>
          </a:prstGeom>
        </p:spPr>
        <p:txBody>
          <a:bodyPr vert="horz" wrap="square" lIns="0" tIns="247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What</a:t>
            </a:r>
            <a:r>
              <a:rPr sz="1100" b="1" spc="9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is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an</a:t>
            </a:r>
            <a:r>
              <a:rPr sz="1100" b="1" spc="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Alternate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Representative</a:t>
            </a:r>
            <a:r>
              <a:rPr sz="1100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/</a:t>
            </a:r>
            <a:r>
              <a:rPr sz="1100" b="1" spc="-19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proxy?</a:t>
            </a:r>
            <a:endParaRPr sz="1100">
              <a:latin typeface="Lucida Sans"/>
              <a:cs typeface="Lucida Sans"/>
            </a:endParaRPr>
          </a:p>
          <a:p>
            <a:pPr marL="12700" marR="125730">
              <a:lnSpc>
                <a:spcPts val="1440"/>
              </a:lnSpc>
              <a:spcBef>
                <a:spcPts val="4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proxy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trust.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give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person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permission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use</a:t>
            </a:r>
            <a:r>
              <a:rPr sz="1100" spc="-1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your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1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 grocery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store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 attend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appointments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you.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assign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proxy,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person</a:t>
            </a:r>
            <a:r>
              <a:rPr sz="1100" spc="-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must:</a:t>
            </a:r>
            <a:endParaRPr sz="110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Understand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what</a:t>
            </a:r>
            <a:r>
              <a:rPr sz="1100" spc="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buy</a:t>
            </a:r>
            <a:r>
              <a:rPr sz="1100" spc="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how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use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endParaRPr sz="1100">
              <a:latin typeface="Lucida Sans"/>
              <a:cs typeface="Lucida Sans"/>
            </a:endParaRPr>
          </a:p>
          <a:p>
            <a:pPr marL="184785" indent="-172720"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Bring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1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identification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 to WIC appointments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583" y="5310152"/>
            <a:ext cx="473011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Can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participate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in</a:t>
            </a:r>
            <a:r>
              <a:rPr sz="1100" b="1" spc="-8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more</a:t>
            </a:r>
            <a:r>
              <a:rPr sz="1100" b="1" spc="-5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than</a:t>
            </a:r>
            <a:r>
              <a:rPr sz="1100" b="1" spc="-114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one</a:t>
            </a:r>
            <a:r>
              <a:rPr sz="1100" b="1" spc="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WIC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program</a:t>
            </a:r>
            <a:r>
              <a:rPr sz="1100" b="1" spc="-9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at</a:t>
            </a:r>
            <a:r>
              <a:rPr sz="1100" b="1" spc="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the</a:t>
            </a:r>
            <a:r>
              <a:rPr sz="1100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same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time?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No.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583" y="938871"/>
            <a:ext cx="4533900" cy="9264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If</a:t>
            </a:r>
            <a:r>
              <a:rPr sz="1100" b="1" spc="-8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</a:t>
            </a:r>
            <a:r>
              <a:rPr sz="1100" b="1" spc="-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am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eligible</a:t>
            </a:r>
            <a:r>
              <a:rPr sz="11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for</a:t>
            </a:r>
            <a:r>
              <a:rPr sz="1100" b="1" spc="-1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WIC,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how</a:t>
            </a:r>
            <a:r>
              <a:rPr sz="1100" b="1" spc="-5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long</a:t>
            </a:r>
            <a:r>
              <a:rPr sz="1100" b="1" spc="-7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can</a:t>
            </a:r>
            <a:r>
              <a:rPr sz="1100" b="1" spc="-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get</a:t>
            </a:r>
            <a:r>
              <a:rPr sz="1100" b="1" spc="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benefits?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While</a:t>
            </a:r>
            <a:r>
              <a:rPr sz="11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pregnant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Up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one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year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after delivery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are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breastfeeding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-2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baby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Up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six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months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after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delivery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are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breastfeeding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Up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child’s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fifth</a:t>
            </a:r>
            <a:r>
              <a:rPr sz="1100" spc="-1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birthday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8968" y="953582"/>
            <a:ext cx="5419090" cy="1212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224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Why</a:t>
            </a:r>
            <a:r>
              <a:rPr sz="1100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can’t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WIC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staff</a:t>
            </a:r>
            <a:r>
              <a:rPr sz="1100" b="1" spc="-8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talk</a:t>
            </a:r>
            <a:r>
              <a:rPr sz="1100" b="1" spc="-8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to</a:t>
            </a:r>
            <a:r>
              <a:rPr sz="1100" b="1" spc="-9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family</a:t>
            </a:r>
            <a:r>
              <a:rPr sz="1100" b="1" spc="-10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members</a:t>
            </a:r>
            <a:r>
              <a:rPr sz="1100" b="1" spc="-6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or</a:t>
            </a:r>
            <a:r>
              <a:rPr sz="1100" b="1" spc="-6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my</a:t>
            </a:r>
            <a:r>
              <a:rPr sz="1100" b="1" spc="-7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friends</a:t>
            </a:r>
            <a:r>
              <a:rPr sz="11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about</a:t>
            </a:r>
            <a:r>
              <a:rPr sz="11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my</a:t>
            </a:r>
            <a:r>
              <a:rPr sz="1100" b="1" spc="-7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child</a:t>
            </a:r>
            <a:r>
              <a:rPr sz="11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or me?</a:t>
            </a:r>
            <a:endParaRPr sz="11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protects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1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right</a:t>
            </a:r>
            <a:r>
              <a:rPr sz="11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privacy.</a:t>
            </a:r>
            <a:r>
              <a:rPr sz="1100" spc="1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will</a:t>
            </a:r>
            <a:r>
              <a:rPr sz="1100" spc="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1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share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any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1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without</a:t>
            </a:r>
            <a:r>
              <a:rPr sz="1100" spc="2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2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permission.</a:t>
            </a:r>
            <a:r>
              <a:rPr sz="1100" spc="1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100" spc="2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includes</a:t>
            </a:r>
            <a:r>
              <a:rPr sz="1100" spc="20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appointment</a:t>
            </a:r>
            <a:r>
              <a:rPr sz="1100" spc="1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times</a:t>
            </a:r>
            <a:r>
              <a:rPr sz="1100" spc="1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and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medical</a:t>
            </a:r>
            <a:r>
              <a:rPr sz="1100" spc="1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information.</a:t>
            </a:r>
            <a:r>
              <a:rPr sz="11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However,</a:t>
            </a:r>
            <a:r>
              <a:rPr sz="11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staff</a:t>
            </a:r>
            <a:r>
              <a:rPr sz="1100" spc="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member</a:t>
            </a:r>
            <a:r>
              <a:rPr sz="1100" spc="1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believes</a:t>
            </a:r>
            <a:r>
              <a:rPr sz="1100" spc="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100" spc="1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child</a:t>
            </a:r>
            <a:r>
              <a:rPr sz="1100" spc="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is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danger,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she</a:t>
            </a:r>
            <a:r>
              <a:rPr sz="1100" spc="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he</a:t>
            </a:r>
            <a:r>
              <a:rPr sz="1100" spc="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required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by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law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report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DHHS</a:t>
            </a:r>
            <a:r>
              <a:rPr sz="1100" spc="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staff</a:t>
            </a:r>
            <a:r>
              <a:rPr sz="1100" spc="5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member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who</a:t>
            </a:r>
            <a:r>
              <a:rPr sz="1100" spc="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will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follow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up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3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family.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3067"/>
            <a:ext cx="11231880" cy="522605"/>
          </a:xfrm>
          <a:custGeom>
            <a:avLst/>
            <a:gdLst/>
            <a:ahLst/>
            <a:cxnLst/>
            <a:rect l="l" t="t" r="r" b="b"/>
            <a:pathLst>
              <a:path w="11231880" h="522605">
                <a:moveTo>
                  <a:pt x="11231626" y="0"/>
                </a:moveTo>
                <a:lnTo>
                  <a:pt x="0" y="0"/>
                </a:lnTo>
                <a:lnTo>
                  <a:pt x="0" y="522605"/>
                </a:lnTo>
                <a:lnTo>
                  <a:pt x="10222281" y="522605"/>
                </a:lnTo>
                <a:lnTo>
                  <a:pt x="10222281" y="261302"/>
                </a:lnTo>
                <a:lnTo>
                  <a:pt x="10222992" y="261124"/>
                </a:lnTo>
                <a:lnTo>
                  <a:pt x="10222992" y="522351"/>
                </a:lnTo>
                <a:lnTo>
                  <a:pt x="11231626" y="522351"/>
                </a:lnTo>
                <a:lnTo>
                  <a:pt x="10223983" y="260870"/>
                </a:lnTo>
                <a:lnTo>
                  <a:pt x="11231626" y="0"/>
                </a:lnTo>
                <a:close/>
              </a:path>
            </a:pathLst>
          </a:custGeom>
          <a:solidFill>
            <a:srgbClr val="3366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604" y="75054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bring</a:t>
            </a:r>
            <a:r>
              <a:rPr spc="-3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dirty="0"/>
              <a:t>WIC</a:t>
            </a:r>
            <a:r>
              <a:rPr spc="10" dirty="0"/>
              <a:t> </a:t>
            </a:r>
            <a:r>
              <a:rPr spc="-10" dirty="0"/>
              <a:t>appointment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75871" y="217170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444" y="964640"/>
            <a:ext cx="7964170" cy="4749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Proof</a:t>
            </a:r>
            <a:r>
              <a:rPr sz="14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of</a:t>
            </a:r>
            <a:r>
              <a:rPr sz="14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48307D"/>
                </a:solidFill>
                <a:latin typeface="Lucida Sans"/>
                <a:cs typeface="Lucida Sans"/>
              </a:rPr>
              <a:t>identification</a:t>
            </a:r>
            <a:r>
              <a:rPr sz="14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for</a:t>
            </a:r>
            <a:r>
              <a:rPr sz="14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48307D"/>
                </a:solidFill>
                <a:latin typeface="Lucida Sans"/>
                <a:cs typeface="Lucida Sans"/>
              </a:rPr>
              <a:t>yourself</a:t>
            </a:r>
            <a:r>
              <a:rPr sz="14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and</a:t>
            </a:r>
            <a:r>
              <a:rPr sz="14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each</a:t>
            </a:r>
            <a:r>
              <a:rPr sz="1400" b="1" spc="-10" dirty="0">
                <a:solidFill>
                  <a:srgbClr val="48307D"/>
                </a:solidFill>
                <a:latin typeface="Lucida Sans"/>
                <a:cs typeface="Lucida Sans"/>
              </a:rPr>
              <a:t> person</a:t>
            </a:r>
            <a:r>
              <a:rPr sz="1400" b="1" spc="-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who</a:t>
            </a:r>
            <a:r>
              <a:rPr sz="1400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is</a:t>
            </a:r>
            <a:r>
              <a:rPr sz="1400" b="1" spc="-7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applying</a:t>
            </a:r>
            <a:r>
              <a:rPr sz="14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for</a:t>
            </a:r>
            <a:r>
              <a:rPr sz="1400" b="1" spc="-6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WIC</a:t>
            </a:r>
            <a:r>
              <a:rPr sz="1400" b="1" spc="-8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48307D"/>
                </a:solidFill>
                <a:latin typeface="Lucida Sans"/>
                <a:cs typeface="Lucida Sans"/>
              </a:rPr>
              <a:t>(examples):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Military,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photo,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passport or</a:t>
            </a:r>
            <a:r>
              <a:rPr sz="14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school</a:t>
            </a:r>
            <a:r>
              <a:rPr sz="1400" spc="-1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ID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Driver’s</a:t>
            </a:r>
            <a:r>
              <a:rPr sz="1400" spc="-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license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Birth</a:t>
            </a:r>
            <a:r>
              <a:rPr sz="14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certificate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MaineCare card</a:t>
            </a:r>
            <a:r>
              <a:rPr sz="14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(or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paperwork)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Shot/immunization</a:t>
            </a:r>
            <a:r>
              <a:rPr sz="14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records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Foster</a:t>
            </a:r>
            <a:r>
              <a:rPr sz="14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care/adoption</a:t>
            </a:r>
            <a:r>
              <a:rPr sz="14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paperwork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Social</a:t>
            </a:r>
            <a:r>
              <a:rPr sz="1400" spc="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Security</a:t>
            </a:r>
            <a:r>
              <a:rPr sz="14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endParaRPr sz="14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C6D70"/>
              </a:buClr>
              <a:buFont typeface="Arial"/>
              <a:buChar char="•"/>
            </a:pPr>
            <a:endParaRPr sz="16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Proof</a:t>
            </a:r>
            <a:r>
              <a:rPr sz="14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of</a:t>
            </a:r>
            <a:r>
              <a:rPr sz="14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48307D"/>
                </a:solidFill>
                <a:latin typeface="Lucida Sans"/>
                <a:cs typeface="Lucida Sans"/>
              </a:rPr>
              <a:t>residency</a:t>
            </a:r>
            <a:r>
              <a:rPr sz="1400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48307D"/>
                </a:solidFill>
                <a:latin typeface="Lucida Sans"/>
                <a:cs typeface="Lucida Sans"/>
              </a:rPr>
              <a:t>(examples):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Envelope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4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was</a:t>
            </a:r>
            <a:r>
              <a:rPr sz="14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mailed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4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4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home</a:t>
            </a:r>
            <a:r>
              <a:rPr sz="14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address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Utility</a:t>
            </a:r>
            <a:r>
              <a:rPr sz="14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bill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Rent</a:t>
            </a:r>
            <a:r>
              <a:rPr sz="14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receipts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Official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letter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Driver’s</a:t>
            </a:r>
            <a:r>
              <a:rPr sz="14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license</a:t>
            </a:r>
            <a:r>
              <a:rPr sz="14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4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home</a:t>
            </a:r>
            <a:r>
              <a:rPr sz="14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address</a:t>
            </a:r>
            <a:endParaRPr sz="14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C6D70"/>
              </a:buClr>
              <a:buFont typeface="Arial"/>
              <a:buChar char="•"/>
            </a:pPr>
            <a:endParaRPr sz="15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Proof</a:t>
            </a:r>
            <a:r>
              <a:rPr sz="14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of</a:t>
            </a:r>
            <a:r>
              <a:rPr sz="1400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48307D"/>
                </a:solidFill>
                <a:latin typeface="Lucida Sans"/>
                <a:cs typeface="Lucida Sans"/>
              </a:rPr>
              <a:t>household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income</a:t>
            </a:r>
            <a:r>
              <a:rPr sz="14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for</a:t>
            </a:r>
            <a:r>
              <a:rPr sz="14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all</a:t>
            </a:r>
            <a:r>
              <a:rPr sz="14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people</a:t>
            </a:r>
            <a:r>
              <a:rPr sz="1400" b="1" spc="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48307D"/>
                </a:solidFill>
                <a:latin typeface="Lucida Sans"/>
                <a:cs typeface="Lucida Sans"/>
              </a:rPr>
              <a:t>living</a:t>
            </a:r>
            <a:r>
              <a:rPr sz="14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in</a:t>
            </a:r>
            <a:r>
              <a:rPr sz="1400" b="1" spc="-7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48307D"/>
                </a:solidFill>
                <a:latin typeface="Lucida Sans"/>
                <a:cs typeface="Lucida Sans"/>
              </a:rPr>
              <a:t>your</a:t>
            </a:r>
            <a:r>
              <a:rPr sz="14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48307D"/>
                </a:solidFill>
                <a:latin typeface="Lucida Sans"/>
                <a:cs typeface="Lucida Sans"/>
              </a:rPr>
              <a:t>house</a:t>
            </a:r>
            <a:r>
              <a:rPr sz="1400" b="1" spc="-1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48307D"/>
                </a:solidFill>
                <a:latin typeface="Lucida Sans"/>
                <a:cs typeface="Lucida Sans"/>
              </a:rPr>
              <a:t>(examples):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Paycheck</a:t>
            </a:r>
            <a:r>
              <a:rPr sz="14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stubs for</a:t>
            </a:r>
            <a:r>
              <a:rPr sz="14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current</a:t>
            </a:r>
            <a:r>
              <a:rPr sz="1400" spc="-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job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Tax</a:t>
            </a:r>
            <a:r>
              <a:rPr sz="14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return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previous</a:t>
            </a:r>
            <a:r>
              <a:rPr sz="14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year</a:t>
            </a:r>
            <a:r>
              <a:rPr sz="14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(only</a:t>
            </a:r>
            <a:r>
              <a:rPr sz="14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4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current income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4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400" spc="-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same)</a:t>
            </a:r>
            <a:endParaRPr sz="1400">
              <a:latin typeface="Lucida Sans"/>
              <a:cs typeface="Lucida Sans"/>
            </a:endParaRPr>
          </a:p>
          <a:p>
            <a:pPr marL="297180" indent="-28448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Eligibility</a:t>
            </a:r>
            <a:r>
              <a:rPr sz="14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paperwork</a:t>
            </a:r>
            <a:r>
              <a:rPr sz="14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MaineCare,</a:t>
            </a:r>
            <a:r>
              <a:rPr sz="14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TANF</a:t>
            </a:r>
            <a:r>
              <a:rPr sz="14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400" spc="-1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25" dirty="0">
                <a:solidFill>
                  <a:srgbClr val="6C6D70"/>
                </a:solidFill>
                <a:latin typeface="Lucida Sans"/>
                <a:cs typeface="Lucida Sans"/>
              </a:rPr>
              <a:t>SNAP</a:t>
            </a:r>
            <a:endParaRPr sz="1400">
              <a:latin typeface="Lucida Sans"/>
              <a:cs typeface="Lucida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888235"/>
            <a:ext cx="12192000" cy="4969510"/>
            <a:chOff x="0" y="1888235"/>
            <a:chExt cx="12192000" cy="49695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3564" y="1888235"/>
              <a:ext cx="3488435" cy="43312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219444"/>
              <a:ext cx="12192000" cy="638810"/>
            </a:xfrm>
            <a:custGeom>
              <a:avLst/>
              <a:gdLst/>
              <a:ahLst/>
              <a:cxnLst/>
              <a:rect l="l" t="t" r="r" b="b"/>
              <a:pathLst>
                <a:path w="12192000" h="638809">
                  <a:moveTo>
                    <a:pt x="12192000" y="0"/>
                  </a:moveTo>
                  <a:lnTo>
                    <a:pt x="0" y="0"/>
                  </a:lnTo>
                  <a:lnTo>
                    <a:pt x="0" y="638301"/>
                  </a:lnTo>
                  <a:lnTo>
                    <a:pt x="12192000" y="63830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1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21580" y="6365543"/>
            <a:ext cx="303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FREQUENTLY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ASKED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357"/>
            <a:ext cx="4508500" cy="522605"/>
          </a:xfrm>
          <a:custGeom>
            <a:avLst/>
            <a:gdLst/>
            <a:ahLst/>
            <a:cxnLst/>
            <a:rect l="l" t="t" r="r" b="b"/>
            <a:pathLst>
              <a:path w="4508500" h="522605">
                <a:moveTo>
                  <a:pt x="4507992" y="522351"/>
                </a:moveTo>
                <a:lnTo>
                  <a:pt x="4103141" y="260959"/>
                </a:lnTo>
                <a:lnTo>
                  <a:pt x="4507738" y="0"/>
                </a:lnTo>
                <a:lnTo>
                  <a:pt x="0" y="0"/>
                </a:lnTo>
                <a:lnTo>
                  <a:pt x="0" y="522605"/>
                </a:lnTo>
                <a:lnTo>
                  <a:pt x="4102595" y="522605"/>
                </a:lnTo>
                <a:lnTo>
                  <a:pt x="4102595" y="261302"/>
                </a:lnTo>
                <a:lnTo>
                  <a:pt x="4102608" y="522351"/>
                </a:lnTo>
                <a:lnTo>
                  <a:pt x="4507992" y="52235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" y="66361"/>
            <a:ext cx="3390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Shopping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Hints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75871" y="217170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19444"/>
            <a:ext cx="12192000" cy="638810"/>
          </a:xfrm>
          <a:custGeom>
            <a:avLst/>
            <a:gdLst/>
            <a:ahLst/>
            <a:cxnLst/>
            <a:rect l="l" t="t" r="r" b="b"/>
            <a:pathLst>
              <a:path w="12192000" h="638809">
                <a:moveTo>
                  <a:pt x="12192000" y="0"/>
                </a:moveTo>
                <a:lnTo>
                  <a:pt x="0" y="0"/>
                </a:lnTo>
                <a:lnTo>
                  <a:pt x="0" y="638301"/>
                </a:lnTo>
                <a:lnTo>
                  <a:pt x="12192000" y="6383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45480" y="6365543"/>
            <a:ext cx="165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SHOPPING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HINTS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3193" y="66361"/>
            <a:ext cx="1508759" cy="11018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6200" y="805854"/>
            <a:ext cx="8534400" cy="5853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85420" algn="l"/>
              </a:tabLst>
            </a:pPr>
            <a:r>
              <a:rPr sz="1400" b="1" dirty="0">
                <a:solidFill>
                  <a:srgbClr val="BBBA31"/>
                </a:solidFill>
                <a:latin typeface="Lucida Sans"/>
                <a:cs typeface="Lucida Sans"/>
              </a:rPr>
              <a:t>BEFORE</a:t>
            </a:r>
            <a:r>
              <a:rPr sz="1400" b="1" spc="-2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BBBA31"/>
                </a:solidFill>
                <a:latin typeface="Lucida Sans"/>
                <a:cs typeface="Lucida Sans"/>
              </a:rPr>
              <a:t>YOU</a:t>
            </a:r>
            <a:r>
              <a:rPr sz="1400" b="1" spc="-5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BBBA31"/>
                </a:solidFill>
                <a:latin typeface="Lucida Sans"/>
                <a:cs typeface="Lucida Sans"/>
              </a:rPr>
              <a:t>SHOP</a:t>
            </a:r>
            <a:r>
              <a:rPr sz="1400" b="1" spc="-10" dirty="0">
                <a:solidFill>
                  <a:srgbClr val="BBBA31"/>
                </a:solidFill>
                <a:latin typeface="Lucida Sans"/>
                <a:cs typeface="Lucida Sans"/>
              </a:rPr>
              <a:t>:</a:t>
            </a:r>
            <a:endParaRPr sz="1400" dirty="0">
              <a:latin typeface="Lucida Sans"/>
              <a:cs typeface="Lucida Sans"/>
            </a:endParaRPr>
          </a:p>
          <a:p>
            <a:pPr marL="393065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Make sure you have your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valid</a:t>
            </a:r>
            <a:r>
              <a:rPr sz="14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benefits</a:t>
            </a:r>
            <a:r>
              <a:rPr sz="1400" spc="-1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loaded.</a:t>
            </a:r>
            <a:endParaRPr sz="1400" dirty="0">
              <a:latin typeface="Lucida Sans"/>
              <a:cs typeface="Lucida Sans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6C6D70"/>
              </a:buClr>
              <a:buFont typeface="Arial"/>
              <a:buChar char="•"/>
            </a:pPr>
            <a:endParaRPr sz="1450" dirty="0">
              <a:latin typeface="Lucida Sans"/>
              <a:cs typeface="Lucida Sans"/>
            </a:endParaRPr>
          </a:p>
          <a:p>
            <a:pPr marL="250190" indent="-217170">
              <a:lnSpc>
                <a:spcPct val="100000"/>
              </a:lnSpc>
              <a:buAutoNum type="arabicPeriod"/>
              <a:tabLst>
                <a:tab pos="250825" algn="l"/>
              </a:tabLst>
            </a:pPr>
            <a:r>
              <a:rPr sz="1400" b="1" dirty="0">
                <a:solidFill>
                  <a:srgbClr val="BBBA31"/>
                </a:solidFill>
                <a:latin typeface="Lucida Sans"/>
                <a:cs typeface="Lucida Sans"/>
              </a:rPr>
              <a:t>WHILE</a:t>
            </a:r>
            <a:r>
              <a:rPr sz="1400" b="1" spc="-8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BBBA31"/>
                </a:solidFill>
                <a:latin typeface="Lucida Sans"/>
                <a:cs typeface="Lucida Sans"/>
              </a:rPr>
              <a:t>SHOPPING:</a:t>
            </a:r>
            <a:endParaRPr sz="1400" dirty="0">
              <a:latin typeface="Lucida Sans"/>
              <a:cs typeface="Lucida Sans"/>
            </a:endParaRPr>
          </a:p>
          <a:p>
            <a:pPr marL="393065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Use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benefit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s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as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 shopping</a:t>
            </a:r>
            <a:r>
              <a:rPr sz="1400" spc="-1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list.</a:t>
            </a:r>
            <a:endParaRPr sz="1400" dirty="0">
              <a:latin typeface="Lucida Sans"/>
              <a:cs typeface="Lucida Sans"/>
            </a:endParaRPr>
          </a:p>
          <a:p>
            <a:pPr marL="393065" marR="5080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Use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booklet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4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 WICShopper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App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help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select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4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approved</a:t>
            </a:r>
            <a:r>
              <a:rPr sz="14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match</a:t>
            </a:r>
            <a:r>
              <a:rPr sz="14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your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benefit.</a:t>
            </a:r>
            <a:endParaRPr sz="1400" dirty="0">
              <a:latin typeface="Lucida Sans"/>
              <a:cs typeface="Lucida Sans"/>
            </a:endParaRPr>
          </a:p>
          <a:p>
            <a:pPr marL="393065" marR="863600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Refer</a:t>
            </a:r>
            <a:r>
              <a:rPr sz="14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benefit</a:t>
            </a:r>
            <a:r>
              <a:rPr sz="14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amounts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(1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Container)</a:t>
            </a:r>
            <a:r>
              <a:rPr sz="14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size</a:t>
            </a:r>
            <a:r>
              <a:rPr sz="14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(64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Ounces)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400" spc="-2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foods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can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buy.</a:t>
            </a:r>
            <a:r>
              <a:rPr lang="en-US"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</a:p>
          <a:p>
            <a:pPr marL="393065" marR="863600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z="1400" spc="-20" dirty="0">
                <a:solidFill>
                  <a:srgbClr val="6C6D70"/>
                </a:solidFill>
                <a:latin typeface="Lucida Sans"/>
                <a:cs typeface="Lucida Sans"/>
              </a:rPr>
              <a:t>Your benefit balance on the WICShopper app will update regularly throughout the day. </a:t>
            </a:r>
            <a:endParaRPr sz="1400" dirty="0">
              <a:latin typeface="Lucida Sans"/>
              <a:cs typeface="Lucida Sans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6C6D70"/>
              </a:buClr>
              <a:buFont typeface="Arial"/>
              <a:buChar char="•"/>
            </a:pPr>
            <a:endParaRPr sz="1450" dirty="0">
              <a:latin typeface="Lucida Sans"/>
              <a:cs typeface="Lucida Sans"/>
            </a:endParaRPr>
          </a:p>
          <a:p>
            <a:pPr marL="250190" indent="-217170">
              <a:lnSpc>
                <a:spcPct val="100000"/>
              </a:lnSpc>
              <a:buAutoNum type="arabicPeriod"/>
              <a:tabLst>
                <a:tab pos="250825" algn="l"/>
              </a:tabLst>
            </a:pPr>
            <a:r>
              <a:rPr sz="1400" b="1" dirty="0">
                <a:solidFill>
                  <a:srgbClr val="BBBA31"/>
                </a:solidFill>
                <a:latin typeface="Lucida Sans"/>
                <a:cs typeface="Lucida Sans"/>
              </a:rPr>
              <a:t>BEFORE</a:t>
            </a:r>
            <a:r>
              <a:rPr sz="1400" b="1" spc="1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BBBA31"/>
                </a:solidFill>
                <a:latin typeface="Lucida Sans"/>
                <a:cs typeface="Lucida Sans"/>
              </a:rPr>
              <a:t>CHECKOUT</a:t>
            </a:r>
            <a:r>
              <a:rPr sz="1400" b="1" spc="-7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BBBA31"/>
                </a:solidFill>
                <a:latin typeface="Lucida Sans"/>
                <a:cs typeface="Lucida Sans"/>
              </a:rPr>
              <a:t>:</a:t>
            </a:r>
            <a:endParaRPr sz="1400" dirty="0">
              <a:latin typeface="Lucida Sans"/>
              <a:cs typeface="Lucida Sans"/>
            </a:endParaRPr>
          </a:p>
          <a:p>
            <a:pPr marL="393065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Check</a:t>
            </a:r>
            <a:r>
              <a:rPr sz="14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store</a:t>
            </a:r>
            <a:r>
              <a:rPr sz="14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before</a:t>
            </a:r>
            <a:r>
              <a:rPr sz="14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using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self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checkout</a:t>
            </a:r>
            <a:r>
              <a:rPr lang="en-US" sz="14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lane.</a:t>
            </a:r>
            <a:endParaRPr sz="1400" dirty="0">
              <a:latin typeface="Lucida Sans"/>
              <a:cs typeface="Lucida Sans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6C6D70"/>
              </a:buClr>
              <a:buFont typeface="Arial"/>
              <a:buChar char="•"/>
            </a:pPr>
            <a:endParaRPr sz="1450" dirty="0">
              <a:latin typeface="Lucida Sans"/>
              <a:cs typeface="Lucida Sans"/>
            </a:endParaRPr>
          </a:p>
          <a:p>
            <a:pPr marL="250190" indent="-217170">
              <a:lnSpc>
                <a:spcPct val="100000"/>
              </a:lnSpc>
              <a:buAutoNum type="arabicPeriod"/>
              <a:tabLst>
                <a:tab pos="250825" algn="l"/>
              </a:tabLst>
            </a:pPr>
            <a:r>
              <a:rPr sz="1400" b="1" dirty="0">
                <a:solidFill>
                  <a:srgbClr val="BBBA31"/>
                </a:solidFill>
                <a:latin typeface="Lucida Sans"/>
                <a:cs typeface="Lucida Sans"/>
              </a:rPr>
              <a:t>AT</a:t>
            </a:r>
            <a:r>
              <a:rPr sz="1400" b="1" spc="-1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BBBA31"/>
                </a:solidFill>
                <a:latin typeface="Lucida Sans"/>
                <a:cs typeface="Lucida Sans"/>
              </a:rPr>
              <a:t>THE</a:t>
            </a:r>
            <a:r>
              <a:rPr sz="1400" b="1" spc="-4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BBBA31"/>
                </a:solidFill>
                <a:latin typeface="Lucida Sans"/>
                <a:cs typeface="Lucida Sans"/>
              </a:rPr>
              <a:t>REGISTER:</a:t>
            </a:r>
            <a:endParaRPr sz="1400" dirty="0">
              <a:latin typeface="Lucida Sans"/>
              <a:cs typeface="Lucida Sans"/>
            </a:endParaRPr>
          </a:p>
          <a:p>
            <a:pPr marL="393065" marR="328295" lvl="1" indent="-28702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are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purchasing</a:t>
            </a:r>
            <a:r>
              <a:rPr sz="14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more than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50</a:t>
            </a:r>
            <a:r>
              <a:rPr sz="14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approved</a:t>
            </a:r>
            <a:r>
              <a:rPr sz="14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foods,</a:t>
            </a:r>
            <a:r>
              <a:rPr sz="14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purchase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will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need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400" spc="-25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split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into</a:t>
            </a:r>
            <a:r>
              <a:rPr sz="14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2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transactions.</a:t>
            </a:r>
            <a:endParaRPr lang="en-US" sz="1400" spc="-1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393065" marR="328295" lvl="1" indent="-28702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z="1400" spc="-10" dirty="0">
                <a:solidFill>
                  <a:srgbClr val="6C6D70"/>
                </a:solidFill>
                <a:latin typeface="Lucida Sans"/>
                <a:cs typeface="Lucida Sans"/>
              </a:rPr>
              <a:t>Use your eWIC card as your first payment type. If you are buying non-WIC approved foods, you can use another method of payment after using your eWIC card. </a:t>
            </a:r>
            <a:endParaRPr sz="1400" dirty="0">
              <a:latin typeface="Lucida Sans"/>
              <a:cs typeface="Lucida Sans"/>
            </a:endParaRPr>
          </a:p>
          <a:p>
            <a:pPr marL="393065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4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sure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review</a:t>
            </a:r>
            <a:r>
              <a:rPr sz="14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purchase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before</a:t>
            </a:r>
            <a:r>
              <a:rPr sz="14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approving</a:t>
            </a:r>
            <a:r>
              <a:rPr sz="14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lang="en-US" sz="14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transaction.</a:t>
            </a:r>
            <a:endParaRPr lang="en-US" sz="1400" spc="-1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393065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If your card is denied for Insufficient Funds, check store printed Balance Inquiry Receipt for the quantity/unit of measure match to WIC food selected.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  <a:p>
            <a:pPr marL="393065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Keep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your eWIC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so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4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future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benefits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4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400" spc="-25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loaded.</a:t>
            </a:r>
            <a:endParaRPr sz="1400" dirty="0">
              <a:latin typeface="Lucida Sans"/>
              <a:cs typeface="Lucida Sans"/>
            </a:endParaRPr>
          </a:p>
          <a:p>
            <a:pPr marL="393065" lvl="1" indent="-28638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does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pay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4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bottle</a:t>
            </a:r>
            <a:r>
              <a:rPr sz="14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deposit</a:t>
            </a:r>
            <a:r>
              <a:rPr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&amp;</a:t>
            </a:r>
            <a:r>
              <a:rPr sz="14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bag</a:t>
            </a:r>
            <a:r>
              <a:rPr sz="1400" spc="-2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fees.</a:t>
            </a:r>
            <a:endParaRPr lang="en-US" sz="1400" spc="-1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393065" lvl="1" indent="-286385"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Get</a:t>
            </a:r>
            <a:r>
              <a:rPr lang="en-US" sz="14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lang="en-US"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receipt</a:t>
            </a:r>
            <a:r>
              <a:rPr lang="en-US"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lang="en-US" sz="14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lang="en-US"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lang="en-US" sz="14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6C6D70"/>
                </a:solidFill>
                <a:latin typeface="Lucida Sans"/>
                <a:cs typeface="Lucida Sans"/>
              </a:rPr>
              <a:t>before</a:t>
            </a:r>
            <a:r>
              <a:rPr lang="en-US" sz="1400" spc="-2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6C6D70"/>
                </a:solidFill>
                <a:latin typeface="Lucida Sans"/>
                <a:cs typeface="Lucida Sans"/>
              </a:rPr>
              <a:t>leaving.</a:t>
            </a:r>
            <a:endParaRPr lang="en-US" sz="1400" dirty="0">
              <a:latin typeface="Lucida Sans"/>
              <a:cs typeface="Lucida Sans"/>
            </a:endParaRPr>
          </a:p>
          <a:p>
            <a:pPr marL="106680" lvl="1">
              <a:lnSpc>
                <a:spcPct val="100000"/>
              </a:lnSpc>
              <a:tabLst>
                <a:tab pos="393065" algn="l"/>
                <a:tab pos="393700" algn="l"/>
              </a:tabLst>
            </a:pPr>
            <a:endParaRPr sz="1400" dirty="0">
              <a:latin typeface="Lucida Sans"/>
              <a:cs typeface="Lucida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4756" y="1834895"/>
            <a:ext cx="3857243" cy="4384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5206365" cy="524510"/>
          </a:xfrm>
          <a:custGeom>
            <a:avLst/>
            <a:gdLst/>
            <a:ahLst/>
            <a:cxnLst/>
            <a:rect l="l" t="t" r="r" b="b"/>
            <a:pathLst>
              <a:path w="5206365" h="524510">
                <a:moveTo>
                  <a:pt x="5205996" y="523989"/>
                </a:moveTo>
                <a:lnTo>
                  <a:pt x="4909083" y="262356"/>
                </a:lnTo>
                <a:lnTo>
                  <a:pt x="4909083" y="261874"/>
                </a:lnTo>
                <a:lnTo>
                  <a:pt x="5205603" y="0"/>
                </a:lnTo>
                <a:lnTo>
                  <a:pt x="0" y="0"/>
                </a:lnTo>
                <a:lnTo>
                  <a:pt x="0" y="523748"/>
                </a:lnTo>
                <a:lnTo>
                  <a:pt x="4908816" y="523748"/>
                </a:lnTo>
                <a:lnTo>
                  <a:pt x="4908816" y="523989"/>
                </a:lnTo>
                <a:lnTo>
                  <a:pt x="5205996" y="523989"/>
                </a:lnTo>
                <a:close/>
              </a:path>
            </a:pathLst>
          </a:custGeom>
          <a:solidFill>
            <a:srgbClr val="009B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1335"/>
            <a:ext cx="6074663" cy="68366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8685" y="937639"/>
            <a:ext cx="5429249" cy="3160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BBBA3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WIC</a:t>
            </a:r>
            <a:r>
              <a:rPr lang="en-US" sz="1400" b="1" spc="-25" dirty="0">
                <a:solidFill>
                  <a:srgbClr val="BBBA3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 provides free healthy foods and so much more!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Lucida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Lucida Sans"/>
              <a:cs typeface="Lucida Sans"/>
            </a:endParaRPr>
          </a:p>
          <a:p>
            <a:pPr marL="12700" algn="l">
              <a:lnSpc>
                <a:spcPct val="100000"/>
              </a:lnSpc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400" spc="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offers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families</a:t>
            </a:r>
            <a:r>
              <a:rPr sz="14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spc="30" dirty="0">
                <a:solidFill>
                  <a:srgbClr val="6C6D70"/>
                </a:solidFill>
                <a:latin typeface="Lucida Sans"/>
                <a:cs typeface="Lucida Sans"/>
              </a:rPr>
              <a:t>who</a:t>
            </a:r>
            <a:r>
              <a:rPr sz="1400" spc="-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qualify: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Breastfeeding</a:t>
            </a:r>
            <a:r>
              <a:rPr sz="14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400" spc="35" dirty="0">
                <a:solidFill>
                  <a:srgbClr val="6C6D70"/>
                </a:solidFill>
                <a:latin typeface="Lucida Sans"/>
                <a:cs typeface="Lucida Sans"/>
              </a:rPr>
              <a:t>Lactation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promotion</a:t>
            </a:r>
            <a:r>
              <a:rPr sz="14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4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support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Benefits</a:t>
            </a:r>
            <a:r>
              <a:rPr sz="14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4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buy</a:t>
            </a:r>
            <a:r>
              <a:rPr sz="1400" spc="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healthy</a:t>
            </a:r>
            <a:r>
              <a:rPr sz="14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food</a:t>
            </a:r>
            <a:r>
              <a:rPr lang="en-US" sz="1400" spc="-20" dirty="0">
                <a:solidFill>
                  <a:srgbClr val="6C6D70"/>
                </a:solidFill>
                <a:latin typeface="Lucida Sans"/>
                <a:cs typeface="Lucida Sans"/>
              </a:rPr>
              <a:t>s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Health</a:t>
            </a:r>
            <a:r>
              <a:rPr sz="14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and social</a:t>
            </a:r>
            <a:r>
              <a:rPr sz="14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service</a:t>
            </a:r>
            <a:r>
              <a:rPr sz="14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referrals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Immunization</a:t>
            </a:r>
            <a:r>
              <a:rPr lang="en-US" sz="1400" dirty="0">
                <a:solidFill>
                  <a:srgbClr val="6C6D70"/>
                </a:solidFill>
                <a:latin typeface="Lucida Sans"/>
                <a:cs typeface="Lucida Sans"/>
              </a:rPr>
              <a:t> and lead</a:t>
            </a:r>
            <a:r>
              <a:rPr sz="14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screening</a:t>
            </a:r>
            <a:r>
              <a:rPr sz="14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400" spc="-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referrals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Tips</a:t>
            </a:r>
            <a:r>
              <a:rPr sz="14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eating</a:t>
            </a:r>
            <a:r>
              <a:rPr sz="14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well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400" spc="-20" dirty="0">
                <a:solidFill>
                  <a:srgbClr val="6C6D70"/>
                </a:solidFill>
                <a:latin typeface="Lucida Sans"/>
                <a:cs typeface="Lucida Sans"/>
              </a:rPr>
              <a:t> improve</a:t>
            </a:r>
            <a:r>
              <a:rPr sz="14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health</a:t>
            </a:r>
            <a:endParaRPr sz="1400" dirty="0">
              <a:latin typeface="Lucida Sans"/>
              <a:cs typeface="Lucida Sans"/>
            </a:endParaRPr>
          </a:p>
          <a:p>
            <a:pPr algn="l">
              <a:lnSpc>
                <a:spcPct val="100000"/>
              </a:lnSpc>
              <a:spcBef>
                <a:spcPts val="30"/>
              </a:spcBef>
              <a:buClr>
                <a:srgbClr val="6C6D70"/>
              </a:buClr>
              <a:buFont typeface="Arial"/>
              <a:buChar char="•"/>
            </a:pPr>
            <a:endParaRPr sz="1450" dirty="0">
              <a:latin typeface="Lucida Sans"/>
              <a:cs typeface="Lucida Sans"/>
            </a:endParaRPr>
          </a:p>
          <a:p>
            <a:pPr marL="12700" algn="l">
              <a:lnSpc>
                <a:spcPct val="100000"/>
              </a:lnSpc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4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nutrition</a:t>
            </a:r>
            <a:r>
              <a:rPr sz="14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staff</a:t>
            </a:r>
            <a:r>
              <a:rPr sz="14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meet</a:t>
            </a:r>
            <a:r>
              <a:rPr sz="14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4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each</a:t>
            </a:r>
            <a:r>
              <a:rPr sz="1400" spc="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4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participant</a:t>
            </a:r>
            <a:r>
              <a:rPr sz="1400" spc="-2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6C6D70"/>
                </a:solidFill>
                <a:latin typeface="Lucida Sans"/>
                <a:cs typeface="Lucida Sans"/>
              </a:rPr>
              <a:t>to: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Review</a:t>
            </a:r>
            <a:r>
              <a:rPr sz="14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nutrition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4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health</a:t>
            </a:r>
            <a:r>
              <a:rPr sz="1400" spc="-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behaviors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Provide</a:t>
            </a:r>
            <a:r>
              <a:rPr sz="1400" spc="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individual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nutrition</a:t>
            </a:r>
            <a:r>
              <a:rPr sz="1400" spc="-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advice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Support</a:t>
            </a:r>
            <a:r>
              <a:rPr sz="14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families</a:t>
            </a:r>
            <a:r>
              <a:rPr sz="14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making</a:t>
            </a:r>
            <a:r>
              <a:rPr sz="14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changes</a:t>
            </a:r>
            <a:r>
              <a:rPr sz="14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4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better</a:t>
            </a:r>
            <a:r>
              <a:rPr sz="14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health</a:t>
            </a:r>
            <a:endParaRPr sz="1400" dirty="0">
              <a:latin typeface="Lucida Sans"/>
              <a:cs typeface="Lucida Sans"/>
            </a:endParaRPr>
          </a:p>
          <a:p>
            <a:pPr marL="184785" indent="-172720" algn="l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Offer</a:t>
            </a:r>
            <a:r>
              <a:rPr sz="14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4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selection</a:t>
            </a:r>
            <a:r>
              <a:rPr sz="14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4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6C6D70"/>
                </a:solidFill>
                <a:latin typeface="Lucida Sans"/>
                <a:cs typeface="Lucida Sans"/>
              </a:rPr>
              <a:t>healthy</a:t>
            </a:r>
            <a:r>
              <a:rPr sz="1400" spc="-1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400" spc="-1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8685" y="171643"/>
            <a:ext cx="43218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sz="3200" spc="-6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WIC</a:t>
            </a:r>
            <a:r>
              <a:rPr sz="3200" spc="-8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spc="-10" dirty="0">
                <a:latin typeface="Verdana" panose="020B0604030504040204" pitchFamily="34" charset="0"/>
                <a:ea typeface="Verdana" panose="020B0604030504040204" pitchFamily="34" charset="0"/>
              </a:rPr>
              <a:t>Provides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D1DEB4-67B3-B5E4-36A3-E0055F0DE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68" y="4099053"/>
            <a:ext cx="5429250" cy="268605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2252"/>
            <a:ext cx="6198235" cy="524510"/>
          </a:xfrm>
          <a:custGeom>
            <a:avLst/>
            <a:gdLst/>
            <a:ahLst/>
            <a:cxnLst/>
            <a:rect l="l" t="t" r="r" b="b"/>
            <a:pathLst>
              <a:path w="6198235" h="524510">
                <a:moveTo>
                  <a:pt x="6198108" y="523989"/>
                </a:moveTo>
                <a:lnTo>
                  <a:pt x="5844933" y="262407"/>
                </a:lnTo>
                <a:lnTo>
                  <a:pt x="5844933" y="261874"/>
                </a:lnTo>
                <a:lnTo>
                  <a:pt x="6197981" y="0"/>
                </a:lnTo>
                <a:lnTo>
                  <a:pt x="0" y="0"/>
                </a:lnTo>
                <a:lnTo>
                  <a:pt x="0" y="523748"/>
                </a:lnTo>
                <a:lnTo>
                  <a:pt x="5844540" y="523748"/>
                </a:lnTo>
                <a:lnTo>
                  <a:pt x="5844540" y="523989"/>
                </a:lnTo>
                <a:lnTo>
                  <a:pt x="6198108" y="523989"/>
                </a:lnTo>
                <a:close/>
              </a:path>
            </a:pathLst>
          </a:custGeom>
          <a:solidFill>
            <a:srgbClr val="009B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90093" y="885260"/>
            <a:ext cx="1043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YOUR</a:t>
            </a:r>
            <a:r>
              <a:rPr sz="1100" b="1" spc="-114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RIGHTS: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007" y="1082255"/>
            <a:ext cx="5207414" cy="360162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84150" marR="1795780" indent="-1720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personal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will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kept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confidential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unless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give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written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permission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release it,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unless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required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by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law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shared.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Examples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such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sharing</a:t>
            </a:r>
            <a:r>
              <a:rPr sz="1100" spc="-1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include:</a:t>
            </a:r>
            <a:endParaRPr sz="1100" dirty="0">
              <a:latin typeface="Lucida Sans"/>
              <a:cs typeface="Lucida Sans"/>
            </a:endParaRPr>
          </a:p>
          <a:p>
            <a:pPr marL="411480" marR="1673860" lvl="1" indent="-17081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412115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Providing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information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United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States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Department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Agriculture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(USDA),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which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oversees</a:t>
            </a:r>
            <a:r>
              <a:rPr sz="11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WIC;</a:t>
            </a:r>
            <a:endParaRPr sz="1100" dirty="0">
              <a:latin typeface="Lucida Sans"/>
              <a:cs typeface="Lucida Sans"/>
            </a:endParaRPr>
          </a:p>
          <a:p>
            <a:pPr marL="411480" lvl="1" indent="-17081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412115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Sharing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certain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Maine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Department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Health</a:t>
            </a:r>
            <a:r>
              <a:rPr sz="1100" spc="-20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endParaRPr sz="1100" dirty="0">
              <a:latin typeface="Lucida Sans"/>
              <a:cs typeface="Lucida Sans"/>
            </a:endParaRPr>
          </a:p>
          <a:p>
            <a:pPr marL="411480">
              <a:lnSpc>
                <a:spcPct val="100000"/>
              </a:lnSpc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Human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(DHHS)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offices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serve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participants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determine</a:t>
            </a:r>
            <a:endParaRPr sz="1100" dirty="0">
              <a:latin typeface="Lucida Sans"/>
              <a:cs typeface="Lucida Sans"/>
            </a:endParaRPr>
          </a:p>
          <a:p>
            <a:pPr marL="411480"/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eligibility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those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make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application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>
                <a:solidFill>
                  <a:srgbClr val="6C6D70"/>
                </a:solidFill>
                <a:latin typeface="Lucida Sans"/>
                <a:cs typeface="Lucida Sans"/>
              </a:rPr>
              <a:t>process easier</a:t>
            </a:r>
            <a:r>
              <a:rPr sz="1100" spc="-10">
                <a:solidFill>
                  <a:srgbClr val="6C6D70"/>
                </a:solidFill>
                <a:latin typeface="Lucida Sans"/>
                <a:cs typeface="Lucida Sans"/>
              </a:rPr>
              <a:t>;</a:t>
            </a:r>
            <a:endParaRPr sz="1100">
              <a:latin typeface="Lucida Sans"/>
              <a:cs typeface="Lucida Sans"/>
            </a:endParaRPr>
          </a:p>
          <a:p>
            <a:pPr marL="411480" marR="5080" lvl="1" indent="-170815">
              <a:spcBef>
                <a:spcPts val="505"/>
              </a:spcBef>
              <a:buFont typeface="Arial"/>
              <a:buChar char="•"/>
              <a:tabLst>
                <a:tab pos="412115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Sharing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DHHS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programs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 purpose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improving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health,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education</a:t>
            </a:r>
            <a:r>
              <a:rPr sz="1100" spc="-1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well-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being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am already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enrolled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>
                <a:solidFill>
                  <a:srgbClr val="6C6D70"/>
                </a:solidFill>
                <a:latin typeface="Lucida Sans"/>
                <a:cs typeface="Lucida Sans"/>
              </a:rPr>
              <a:t>their programs</a:t>
            </a:r>
            <a:r>
              <a:rPr sz="1100" spc="-10">
                <a:solidFill>
                  <a:srgbClr val="6C6D70"/>
                </a:solidFill>
                <a:latin typeface="Lucida Sans"/>
                <a:cs typeface="Lucida Sans"/>
              </a:rPr>
              <a:t>;</a:t>
            </a:r>
            <a:endParaRPr sz="1100">
              <a:latin typeface="Lucida Sans"/>
              <a:cs typeface="Lucida Sans"/>
            </a:endParaRPr>
          </a:p>
          <a:p>
            <a:pPr marL="411480" marR="536575" lvl="1" indent="-17081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412115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Contacting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DHHS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Office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Child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Family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Services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(OCFS)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there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a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health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 safety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concern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regarding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child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2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children.</a:t>
            </a:r>
            <a:endParaRPr sz="1100" dirty="0">
              <a:latin typeface="Lucida Sans"/>
              <a:cs typeface="Lucida Sans"/>
            </a:endParaRPr>
          </a:p>
          <a:p>
            <a:pPr marL="184785" marR="148590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Standards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eligibility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are the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same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everyone,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regardless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race,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color,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national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origin,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age,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disability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sex.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If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feel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been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discriminated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against,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file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complaint.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093" y="4657301"/>
            <a:ext cx="4782820" cy="8991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YOUR</a:t>
            </a:r>
            <a:r>
              <a:rPr sz="1100" b="1" spc="-5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RESPONSIBILITIES: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Bring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all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documentation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requested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each</a:t>
            </a:r>
            <a:r>
              <a:rPr sz="1100" spc="-1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appointment.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Report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address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and/or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phone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changes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local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WICoffice.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Keep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safe;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lost/stolen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cards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replaceable.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93" y="5610638"/>
            <a:ext cx="5795010" cy="10668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IF</a:t>
            </a:r>
            <a:r>
              <a:rPr sz="1100" b="1" spc="-4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I</a:t>
            </a:r>
            <a:r>
              <a:rPr sz="1100" b="1" spc="1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VIOLATE</a:t>
            </a:r>
            <a:r>
              <a:rPr sz="1100" b="1" spc="-7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THE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PROGRAM</a:t>
            </a:r>
            <a:r>
              <a:rPr sz="1100" b="1" spc="-3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RULES</a:t>
            </a:r>
            <a:r>
              <a:rPr sz="1100" b="1" spc="-7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ABOVE,</a:t>
            </a:r>
            <a:r>
              <a:rPr sz="1100" b="1" spc="-6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I</a:t>
            </a:r>
            <a:r>
              <a:rPr sz="1100" b="1" spc="1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OR</a:t>
            </a:r>
            <a:r>
              <a:rPr sz="1100" b="1" spc="-3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MY</a:t>
            </a:r>
            <a:r>
              <a:rPr sz="1100" b="1" spc="-5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FAMILY: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taken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off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up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one</a:t>
            </a:r>
            <a:r>
              <a:rPr sz="1100" spc="-2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year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Will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pay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money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back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formula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should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have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received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face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legal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charges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5080" y="703258"/>
            <a:ext cx="5004435" cy="126238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been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advised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rights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responsibilities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as a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Program participant.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certify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provided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eligibility determination</a:t>
            </a:r>
            <a:r>
              <a:rPr sz="11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correct,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best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knowledge.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certification information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being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submitted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connection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receipt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federal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supplemental</a:t>
            </a:r>
            <a:r>
              <a:rPr sz="1100" spc="-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nutrition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assistance.</a:t>
            </a:r>
            <a:r>
              <a:rPr sz="1100" spc="-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officials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verify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information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provided.</a:t>
            </a:r>
            <a:endParaRPr sz="1100" dirty="0">
              <a:latin typeface="Lucida Sans"/>
              <a:cs typeface="Lucida Sans"/>
            </a:endParaRPr>
          </a:p>
          <a:p>
            <a:pPr marL="12700">
              <a:spcBef>
                <a:spcPts val="490"/>
              </a:spcBef>
            </a:pP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I</a:t>
            </a:r>
            <a:r>
              <a:rPr sz="1100" b="1" spc="-1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UNDERSTAND</a:t>
            </a:r>
            <a:r>
              <a:rPr sz="1100" b="1" spc="-4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I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MAY BE</a:t>
            </a:r>
            <a:r>
              <a:rPr sz="1100" b="1" spc="-1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DROPPED</a:t>
            </a:r>
            <a:r>
              <a:rPr sz="1100" b="1" spc="1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FROM</a:t>
            </a:r>
            <a:r>
              <a:rPr sz="1100" b="1" spc="-2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THE</a:t>
            </a:r>
            <a:r>
              <a:rPr sz="1100" b="1" spc="-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WIC </a:t>
            </a:r>
            <a:r>
              <a:rPr lang="en-US" sz="1100" b="1" spc="-10">
                <a:solidFill>
                  <a:srgbClr val="116F8D"/>
                </a:solidFill>
                <a:latin typeface="Lucida Sans"/>
                <a:cs typeface="Lucida Sans"/>
              </a:rPr>
              <a:t>PROGRAM IF</a:t>
            </a:r>
            <a:r>
              <a:rPr sz="1100" b="1" spc="-10">
                <a:solidFill>
                  <a:srgbClr val="116F8D"/>
                </a:solidFill>
                <a:latin typeface="Lucida Sans"/>
                <a:cs typeface="Lucida Sans"/>
              </a:rPr>
              <a:t>: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95184" y="1991360"/>
            <a:ext cx="5231130" cy="4607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5080" indent="-1720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 or my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child(ren)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participate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more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than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one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 Program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time</a:t>
            </a:r>
            <a:r>
              <a:rPr sz="1100" spc="-229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(dual participation)</a:t>
            </a:r>
            <a:endParaRPr sz="1100" dirty="0">
              <a:latin typeface="Lucida Sans"/>
              <a:cs typeface="Lucida Sans"/>
            </a:endParaRPr>
          </a:p>
          <a:p>
            <a:pPr marL="184150" marR="488315" indent="-1720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provide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false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about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income,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family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size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residence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location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(fraud)</a:t>
            </a:r>
            <a:endParaRPr sz="1100" dirty="0">
              <a:latin typeface="Lucida Sans"/>
              <a:cs typeface="Lucida Sans"/>
            </a:endParaRPr>
          </a:p>
          <a:p>
            <a:pPr marL="184785" marR="20383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Alternate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Representative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/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proxy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spends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cards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 a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vendor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(store,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farm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stand 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farmers’ market)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that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authorized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accept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them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(fraud)</a:t>
            </a:r>
            <a:endParaRPr sz="1100" dirty="0">
              <a:latin typeface="Lucida Sans"/>
              <a:cs typeface="Lucida Sans"/>
            </a:endParaRPr>
          </a:p>
          <a:p>
            <a:pPr marL="184785" marR="230504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Alternate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Representative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/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proxy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buys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non-WIC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eWIC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(trafficking)</a:t>
            </a:r>
            <a:endParaRPr sz="1100" dirty="0">
              <a:latin typeface="Lucida Sans"/>
              <a:cs typeface="Lucida Sans"/>
            </a:endParaRPr>
          </a:p>
          <a:p>
            <a:pPr marL="184150" marR="420370" indent="-1720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behalf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sells,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trades,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gives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away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-2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card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(trafficking)</a:t>
            </a:r>
            <a:endParaRPr sz="1100" dirty="0">
              <a:latin typeface="Lucida Sans"/>
              <a:cs typeface="Lucida Sans"/>
            </a:endParaRPr>
          </a:p>
          <a:p>
            <a:pPr marL="184150" marR="125095" indent="-17208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 or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behalf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returns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cash, credit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non-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WIC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(trafficking)</a:t>
            </a:r>
            <a:endParaRPr sz="1100" dirty="0">
              <a:latin typeface="Lucida Sans"/>
              <a:cs typeface="Lucida Sans"/>
            </a:endParaRPr>
          </a:p>
          <a:p>
            <a:pPr marL="184150" marR="368935" indent="-17208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 behalf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sells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trades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foods,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including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infant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formula,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which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was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purchased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cash,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credit,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other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services</a:t>
            </a:r>
            <a:r>
              <a:rPr sz="1100" spc="-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(trafficking)</a:t>
            </a:r>
            <a:endParaRPr sz="1100" dirty="0">
              <a:latin typeface="Lucida Sans"/>
              <a:cs typeface="Lucida Sans"/>
            </a:endParaRPr>
          </a:p>
          <a:p>
            <a:pPr marL="184785" marR="593090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behalf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gives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away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foods,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including</a:t>
            </a:r>
            <a:r>
              <a:rPr sz="1100" spc="-20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infant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formula,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which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was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purchased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card</a:t>
            </a:r>
            <a:r>
              <a:rPr sz="11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(fraud)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 someone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behalf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makes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changes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 my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eWIC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card(s)</a:t>
            </a:r>
            <a:r>
              <a:rPr sz="1100" spc="-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(forgery)</a:t>
            </a:r>
            <a:endParaRPr sz="1100" dirty="0">
              <a:latin typeface="Lucida Sans"/>
              <a:cs typeface="Lucida Sans"/>
            </a:endParaRPr>
          </a:p>
          <a:p>
            <a:pPr marL="184785" marR="11620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 my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behalf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posts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items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sale,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exchange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free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media,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including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social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media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(such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Facebook),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Craigslist,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eBay,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television,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radio,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newspaper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other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online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forum</a:t>
            </a:r>
            <a:r>
              <a:rPr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(trafficking)</a:t>
            </a:r>
            <a:endParaRPr sz="1100" dirty="0">
              <a:latin typeface="Lucida Sans"/>
              <a:cs typeface="Lucida Sans"/>
            </a:endParaRPr>
          </a:p>
          <a:p>
            <a:pPr marL="184150" marR="207645" indent="-1720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someone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my behalf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verbally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physically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abuses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WIC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grocery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store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staff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(abuse)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0544" y="180562"/>
            <a:ext cx="54527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Rights</a:t>
            </a:r>
            <a:r>
              <a:rPr sz="3200" spc="-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sz="3200" spc="-9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spc="-10" dirty="0">
                <a:latin typeface="Verdana" panose="020B0604030504040204" pitchFamily="34" charset="0"/>
                <a:ea typeface="Verdana" panose="020B0604030504040204" pitchFamily="34" charset="0"/>
              </a:rPr>
              <a:t>Responsibilities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E99978-113F-7A7C-82F1-F6DDD68A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19" y="885260"/>
            <a:ext cx="1373395" cy="1320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080" y="240804"/>
            <a:ext cx="6710680" cy="524510"/>
          </a:xfrm>
          <a:custGeom>
            <a:avLst/>
            <a:gdLst/>
            <a:ahLst/>
            <a:cxnLst/>
            <a:rect l="l" t="t" r="r" b="b"/>
            <a:pathLst>
              <a:path w="6710680" h="524510">
                <a:moveTo>
                  <a:pt x="6709664" y="0"/>
                </a:moveTo>
                <a:lnTo>
                  <a:pt x="0" y="0"/>
                </a:lnTo>
                <a:lnTo>
                  <a:pt x="0" y="523748"/>
                </a:lnTo>
                <a:lnTo>
                  <a:pt x="6327419" y="523748"/>
                </a:lnTo>
                <a:lnTo>
                  <a:pt x="6327419" y="261874"/>
                </a:lnTo>
                <a:lnTo>
                  <a:pt x="6709664" y="0"/>
                </a:lnTo>
                <a:close/>
              </a:path>
              <a:path w="6710680" h="524510">
                <a:moveTo>
                  <a:pt x="6710172" y="523989"/>
                </a:moveTo>
                <a:lnTo>
                  <a:pt x="6327648" y="262115"/>
                </a:lnTo>
                <a:lnTo>
                  <a:pt x="6327648" y="523989"/>
                </a:lnTo>
                <a:lnTo>
                  <a:pt x="6710172" y="523989"/>
                </a:lnTo>
                <a:close/>
              </a:path>
            </a:pathLst>
          </a:custGeom>
          <a:solidFill>
            <a:srgbClr val="009B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1752" y="160020"/>
            <a:ext cx="1844026" cy="15270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240804"/>
            <a:ext cx="61670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Verdana" panose="020B0604030504040204" pitchFamily="34" charset="0"/>
                <a:ea typeface="Verdana" panose="020B0604030504040204" pitchFamily="34" charset="0"/>
              </a:rPr>
              <a:t>Non-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Discrimination</a:t>
            </a:r>
            <a:r>
              <a:rPr sz="3200" spc="-10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spc="-10" dirty="0">
                <a:latin typeface="Verdana" panose="020B0604030504040204" pitchFamily="34" charset="0"/>
                <a:ea typeface="Verdana" panose="020B0604030504040204" pitchFamily="34" charset="0"/>
              </a:rPr>
              <a:t>Notice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Maine</a:t>
            </a:r>
            <a:r>
              <a:rPr spc="70" dirty="0"/>
              <a:t> </a:t>
            </a:r>
            <a:r>
              <a:rPr dirty="0"/>
              <a:t>DHHS</a:t>
            </a:r>
            <a:r>
              <a:rPr spc="65" dirty="0"/>
              <a:t> </a:t>
            </a:r>
            <a:r>
              <a:rPr spc="-10" dirty="0"/>
              <a:t>Nondiscrimination</a:t>
            </a:r>
            <a:r>
              <a:rPr spc="-105" dirty="0"/>
              <a:t> </a:t>
            </a:r>
            <a:r>
              <a:rPr spc="-10" dirty="0"/>
              <a:t>Notice</a:t>
            </a:r>
          </a:p>
          <a:p>
            <a:pPr marL="12700" marR="5080">
              <a:lnSpc>
                <a:spcPct val="100000"/>
              </a:lnSpc>
            </a:pPr>
            <a:r>
              <a:rPr b="0" dirty="0">
                <a:latin typeface="Lucida Sans"/>
                <a:cs typeface="Lucida Sans"/>
              </a:rPr>
              <a:t>The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Department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Health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and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Human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Services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(“DHHS”)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does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not</a:t>
            </a:r>
            <a:r>
              <a:rPr b="0" spc="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discriminate</a:t>
            </a:r>
            <a:r>
              <a:rPr b="0" spc="-50" dirty="0">
                <a:latin typeface="Lucida Sans"/>
                <a:cs typeface="Lucida Sans"/>
              </a:rPr>
              <a:t> </a:t>
            </a:r>
            <a:r>
              <a:rPr b="0" spc="-25" dirty="0">
                <a:latin typeface="Lucida Sans"/>
                <a:cs typeface="Lucida Sans"/>
              </a:rPr>
              <a:t>on </a:t>
            </a:r>
            <a:r>
              <a:rPr b="0" dirty="0">
                <a:latin typeface="Lucida Sans"/>
                <a:cs typeface="Lucida Sans"/>
              </a:rPr>
              <a:t>the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basis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disability,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race,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color,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sex,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gender,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sexual</a:t>
            </a:r>
            <a:r>
              <a:rPr b="0" spc="-3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orientation,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age,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national </a:t>
            </a:r>
            <a:r>
              <a:rPr b="0" dirty="0">
                <a:latin typeface="Lucida Sans"/>
                <a:cs typeface="Lucida Sans"/>
              </a:rPr>
              <a:t>origin,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religious</a:t>
            </a:r>
            <a:r>
              <a:rPr b="0" spc="-3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political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belief,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ancestry,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familial</a:t>
            </a:r>
            <a:r>
              <a:rPr b="0" spc="-6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 marital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status,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genetic </a:t>
            </a:r>
            <a:r>
              <a:rPr b="0" dirty="0">
                <a:latin typeface="Lucida Sans"/>
                <a:cs typeface="Lucida Sans"/>
              </a:rPr>
              <a:t>information,</a:t>
            </a:r>
            <a:r>
              <a:rPr b="0" spc="-5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association,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previous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assertion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5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</a:t>
            </a:r>
            <a:r>
              <a:rPr b="0" spc="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claim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right,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whistleblower </a:t>
            </a:r>
            <a:r>
              <a:rPr b="0" dirty="0">
                <a:latin typeface="Lucida Sans"/>
                <a:cs typeface="Lucida Sans"/>
              </a:rPr>
              <a:t>activity,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in admission</a:t>
            </a:r>
            <a:r>
              <a:rPr b="0" spc="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access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to,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the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operation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its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policies,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programs, </a:t>
            </a:r>
            <a:r>
              <a:rPr b="0" dirty="0">
                <a:latin typeface="Lucida Sans"/>
                <a:cs typeface="Lucida Sans"/>
              </a:rPr>
              <a:t>services,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activities,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 in hiring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or </a:t>
            </a:r>
            <a:r>
              <a:rPr b="0" spc="-10" dirty="0">
                <a:latin typeface="Lucida Sans"/>
                <a:cs typeface="Lucida Sans"/>
              </a:rPr>
              <a:t>employment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practices.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This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notice</a:t>
            </a:r>
            <a:r>
              <a:rPr b="0" spc="-30" dirty="0">
                <a:latin typeface="Lucida Sans"/>
                <a:cs typeface="Lucida Sans"/>
              </a:rPr>
              <a:t> </a:t>
            </a:r>
            <a:r>
              <a:rPr b="0" spc="-25" dirty="0">
                <a:latin typeface="Lucida Sans"/>
                <a:cs typeface="Lucida Sans"/>
              </a:rPr>
              <a:t>is</a:t>
            </a:r>
            <a:r>
              <a:rPr b="0" spc="500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provided</a:t>
            </a:r>
            <a:r>
              <a:rPr b="0" spc="-5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as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required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by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and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in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accordance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with</a:t>
            </a:r>
            <a:r>
              <a:rPr b="0" spc="-3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Title</a:t>
            </a:r>
            <a:r>
              <a:rPr b="0" spc="-3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II of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the</a:t>
            </a:r>
            <a:r>
              <a:rPr b="0" spc="-10" dirty="0">
                <a:latin typeface="Lucida Sans"/>
                <a:cs typeface="Lucida Sans"/>
              </a:rPr>
              <a:t> Americans</a:t>
            </a:r>
            <a:r>
              <a:rPr lang="en-US" b="0" spc="-10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with Disabilities</a:t>
            </a:r>
            <a:r>
              <a:rPr b="0" spc="-5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Act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1990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(“ADA”);</a:t>
            </a:r>
            <a:r>
              <a:rPr b="0" spc="3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Title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VI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the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Civil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Rights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Act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1964,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spc="-25" dirty="0">
                <a:latin typeface="Lucida Sans"/>
                <a:cs typeface="Lucida Sans"/>
              </a:rPr>
              <a:t>as </a:t>
            </a:r>
            <a:r>
              <a:rPr b="0" dirty="0">
                <a:latin typeface="Lucida Sans"/>
                <a:cs typeface="Lucida Sans"/>
              </a:rPr>
              <a:t>amended;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Section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504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the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Rehabilitation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Act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1973,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as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amended;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spc="-25" dirty="0">
                <a:latin typeface="Lucida Sans"/>
                <a:cs typeface="Lucida Sans"/>
              </a:rPr>
              <a:t>Age </a:t>
            </a:r>
            <a:r>
              <a:rPr b="0" dirty="0">
                <a:latin typeface="Lucida Sans"/>
                <a:cs typeface="Lucida Sans"/>
              </a:rPr>
              <a:t>Discrimination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Act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1975;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Title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IX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the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Education</a:t>
            </a:r>
            <a:r>
              <a:rPr b="0" spc="-5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Amendments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1972; </a:t>
            </a:r>
            <a:r>
              <a:rPr b="0" dirty="0">
                <a:latin typeface="Lucida Sans"/>
                <a:cs typeface="Lucida Sans"/>
              </a:rPr>
              <a:t>Section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1557 of the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Affordable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Care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Act;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the Maine</a:t>
            </a:r>
            <a:r>
              <a:rPr b="0" spc="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Human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Rights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Act;</a:t>
            </a:r>
            <a:r>
              <a:rPr b="0" spc="-229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Executive </a:t>
            </a:r>
            <a:r>
              <a:rPr b="0" dirty="0">
                <a:latin typeface="Lucida Sans"/>
                <a:cs typeface="Lucida Sans"/>
              </a:rPr>
              <a:t>Order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Regarding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State</a:t>
            </a:r>
            <a:r>
              <a:rPr b="0" spc="-6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of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Maine</a:t>
            </a:r>
            <a:r>
              <a:rPr b="0" spc="-1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Contracts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for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Services;</a:t>
            </a:r>
            <a:r>
              <a:rPr b="0" spc="-3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and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all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other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laws</a:t>
            </a:r>
            <a:r>
              <a:rPr b="0" spc="5" dirty="0">
                <a:latin typeface="Lucida Sans"/>
                <a:cs typeface="Lucida Sans"/>
              </a:rPr>
              <a:t> </a:t>
            </a:r>
            <a:r>
              <a:rPr b="0" spc="-25" dirty="0">
                <a:latin typeface="Lucida Sans"/>
                <a:cs typeface="Lucida Sans"/>
              </a:rPr>
              <a:t>and </a:t>
            </a:r>
            <a:r>
              <a:rPr b="0" dirty="0">
                <a:latin typeface="Lucida Sans"/>
                <a:cs typeface="Lucida Sans"/>
              </a:rPr>
              <a:t>regulations</a:t>
            </a:r>
            <a:r>
              <a:rPr b="0" spc="-40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prohibiting</a:t>
            </a:r>
            <a:r>
              <a:rPr b="0" spc="-4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such</a:t>
            </a:r>
            <a:r>
              <a:rPr b="0" spc="-65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discrimination.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569" y="4382550"/>
            <a:ext cx="55721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Questions,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concerns,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complaints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requests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additional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regarding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ADA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hiring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employment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practices may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forwarded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DHHS</a:t>
            </a:r>
            <a:r>
              <a:rPr sz="1100" spc="-2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ADA/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EEO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Coordinators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11 State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House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Station,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Augusta,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Maine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04333-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0011;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207-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287-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4289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(V);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207-287-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1871(V);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Maine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Relay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711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(TTY).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Questions,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concerns,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complaints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requests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additional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regarding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ADA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and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programs,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services, or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activities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forwarded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 DHHS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ADA/Civil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Rights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Coordinator,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11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State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House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Station,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Augusta, Maine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04333-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0011;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207-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287-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3707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(V); Maine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Relay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711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(TTY); or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4"/>
              </a:rPr>
              <a:t>ADA-CivilRights.DHHS@maine.gov.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29" y="6067755"/>
            <a:ext cx="544322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Individuals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who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need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auxiliary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aids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effective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communication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and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services of DHHS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are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invited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make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their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needs and preferences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known to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the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ADA/Civil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 Rights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Coordinator.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9714" y="1679665"/>
            <a:ext cx="5449570" cy="1198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6C6D70"/>
                </a:solidFill>
                <a:latin typeface="Lucida Sans"/>
                <a:cs typeface="Lucida Sans"/>
              </a:rPr>
              <a:t>USDA</a:t>
            </a:r>
            <a:r>
              <a:rPr sz="1100" b="1" spc="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6C6D70"/>
                </a:solidFill>
                <a:latin typeface="Lucida Sans"/>
                <a:cs typeface="Lucida Sans"/>
              </a:rPr>
              <a:t>Nondiscrimination</a:t>
            </a:r>
            <a:r>
              <a:rPr sz="1100" b="1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Statement</a:t>
            </a:r>
            <a:endParaRPr sz="1100" dirty="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 accordance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Federal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civil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rights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law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U.S.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Department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Agriculture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(USDA)</a:t>
            </a:r>
            <a:r>
              <a:rPr sz="1100" spc="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civil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rights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regulations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policies,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USDA,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its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Agencies,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offices,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and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employees,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institutions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participating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administering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USDA</a:t>
            </a:r>
            <a:r>
              <a:rPr sz="1100" spc="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programs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are prohibited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from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discriminating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based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race,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color,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national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origin,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sex</a:t>
            </a:r>
            <a:r>
              <a:rPr lang="en-US" sz="1100" spc="-20" dirty="0">
                <a:solidFill>
                  <a:srgbClr val="6C6D70"/>
                </a:solidFill>
                <a:latin typeface="Lucida Sans"/>
                <a:cs typeface="Lucida Sans"/>
              </a:rPr>
              <a:t>,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disability,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age, or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reprisal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retaliation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prior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civil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rights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activity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any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activity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conducted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funded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by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USDA.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9854" y="3021315"/>
            <a:ext cx="5419090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Persons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disabilities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who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require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alternative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means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 communication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for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(e.g. Braille,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large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print,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audiotape,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American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Sign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Language,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etc.),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should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contact</a:t>
            </a:r>
            <a:r>
              <a:rPr sz="1100" spc="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Agency</a:t>
            </a:r>
            <a:r>
              <a:rPr sz="1100" spc="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(State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local)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where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they</a:t>
            </a:r>
            <a:r>
              <a:rPr sz="1100" spc="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applied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benefits.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Individuals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who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are deaf,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hard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hearing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speech disabilities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contact</a:t>
            </a:r>
            <a:r>
              <a:rPr sz="1100" spc="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USDA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through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Federal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Relay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Service</a:t>
            </a:r>
            <a:r>
              <a:rPr sz="1100" spc="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(800)</a:t>
            </a:r>
            <a:r>
              <a:rPr sz="11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877- 8339.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Additionally,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program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made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available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languages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other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than</a:t>
            </a:r>
            <a:r>
              <a:rPr sz="1100" spc="-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English.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41151" y="5055742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0"/>
                </a:moveTo>
                <a:lnTo>
                  <a:pt x="0" y="0"/>
                </a:lnTo>
                <a:lnTo>
                  <a:pt x="0" y="6095"/>
                </a:lnTo>
                <a:lnTo>
                  <a:pt x="38100" y="609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100024" y="4553837"/>
            <a:ext cx="542734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To</a:t>
            </a:r>
            <a:r>
              <a:rPr sz="11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file a</a:t>
            </a:r>
            <a:r>
              <a:rPr sz="11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program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complaint</a:t>
            </a:r>
            <a:r>
              <a:rPr sz="11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of</a:t>
            </a:r>
            <a:r>
              <a:rPr sz="11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discrimination,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complete</a:t>
            </a:r>
            <a:r>
              <a:rPr sz="11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5"/>
              </a:rPr>
              <a:t>the</a:t>
            </a:r>
            <a:r>
              <a:rPr sz="1100" spc="10" dirty="0">
                <a:solidFill>
                  <a:srgbClr val="0000FF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USDA</a:t>
            </a:r>
            <a:r>
              <a:rPr sz="1100" u="sng" spc="8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Program</a:t>
            </a:r>
            <a:r>
              <a:rPr sz="1100" spc="-10" dirty="0">
                <a:solidFill>
                  <a:srgbClr val="0000FF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Discrimination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Complaint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Form,</a:t>
            </a:r>
            <a:r>
              <a:rPr sz="1100" u="sng" spc="2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(AD-3027)</a:t>
            </a:r>
            <a:r>
              <a:rPr sz="1100" u="sng" spc="114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found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online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5"/>
              </a:rPr>
              <a:t>at:</a:t>
            </a:r>
            <a:r>
              <a:rPr sz="1100" spc="-25" dirty="0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6"/>
              </a:rPr>
              <a:t>https://www.usda.gov/oascr/how-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6"/>
              </a:rPr>
              <a:t>to-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6"/>
              </a:rPr>
              <a:t>file-a-program-discrimination-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6"/>
              </a:rPr>
              <a:t>complaint</a:t>
            </a:r>
            <a:r>
              <a:rPr sz="1100" spc="440" dirty="0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,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USDA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office,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write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letter addressed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USDA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provide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the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letter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all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information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requested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form.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request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copy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the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complaint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call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(866)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632-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9992. Submit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your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completed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letter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to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USDA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by: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(1)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mail: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U.S.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Department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Agriculture,</a:t>
            </a:r>
            <a:r>
              <a:rPr sz="11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Office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Assistant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Secretary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Civil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Rights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1400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Independence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Avenue,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SW</a:t>
            </a:r>
            <a:r>
              <a:rPr sz="1100" spc="1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Washington,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D.C.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20250-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9410;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(2)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fax: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(202)</a:t>
            </a:r>
            <a:r>
              <a:rPr sz="1100" spc="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690-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7442;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(3)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email: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Lucida Sans"/>
                <a:cs typeface="Lucida Sans"/>
                <a:hlinkClick r:id="rId7"/>
              </a:rPr>
              <a:t>program.intake@usda.gov.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0189" y="6398158"/>
            <a:ext cx="330072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institution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 equal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opportunity</a:t>
            </a:r>
            <a:r>
              <a:rPr sz="1100" spc="-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provider.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324" y="882375"/>
            <a:ext cx="8989695" cy="7054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NON-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DISCRIMINATION</a:t>
            </a:r>
            <a:r>
              <a:rPr sz="1100" b="1" spc="-7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NOTICE:</a:t>
            </a:r>
            <a:endParaRPr sz="1100" dirty="0">
              <a:latin typeface="Lucida Sans"/>
              <a:cs typeface="Lucida Sans"/>
            </a:endParaRPr>
          </a:p>
          <a:p>
            <a:pPr marL="12700" marR="5080" indent="-635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accordance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Federal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 state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law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U.S. Department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Agriculture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policy,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institution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prohibited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from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discrimination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against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certain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protected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classes.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This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notice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available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alternate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formats,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uponrequest.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3067"/>
            <a:ext cx="6149340" cy="613682"/>
          </a:xfrm>
          <a:custGeom>
            <a:avLst/>
            <a:gdLst/>
            <a:ahLst/>
            <a:cxnLst/>
            <a:rect l="l" t="t" r="r" b="b"/>
            <a:pathLst>
              <a:path w="6149340" h="522605">
                <a:moveTo>
                  <a:pt x="6149340" y="0"/>
                </a:moveTo>
                <a:lnTo>
                  <a:pt x="0" y="0"/>
                </a:lnTo>
                <a:lnTo>
                  <a:pt x="0" y="522605"/>
                </a:lnTo>
                <a:lnTo>
                  <a:pt x="5596712" y="522605"/>
                </a:lnTo>
                <a:lnTo>
                  <a:pt x="5596712" y="522351"/>
                </a:lnTo>
                <a:lnTo>
                  <a:pt x="6148832" y="522351"/>
                </a:lnTo>
                <a:lnTo>
                  <a:pt x="5597156" y="261099"/>
                </a:lnTo>
                <a:lnTo>
                  <a:pt x="6149340" y="0"/>
                </a:lnTo>
                <a:close/>
              </a:path>
            </a:pathLst>
          </a:custGeom>
          <a:solidFill>
            <a:srgbClr val="D222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3127" y="831351"/>
            <a:ext cx="98488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BABY</a:t>
            </a:r>
            <a:r>
              <a:rPr sz="1100" b="1" spc="-10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CEREAL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156" y="1465231"/>
            <a:ext cx="2277745" cy="1000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430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8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16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containers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the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following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brands:</a:t>
            </a:r>
            <a:endParaRPr sz="1100" dirty="0"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3515" algn="l"/>
              </a:tabLst>
            </a:pPr>
            <a:r>
              <a:rPr sz="1100" b="1" dirty="0">
                <a:solidFill>
                  <a:srgbClr val="6C6D70"/>
                </a:solidFill>
                <a:latin typeface="Lucida Sans"/>
                <a:cs typeface="Lucida Sans"/>
              </a:rPr>
              <a:t>Earth’s</a:t>
            </a:r>
            <a:r>
              <a:rPr sz="1100" b="1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70"/>
                </a:solidFill>
                <a:latin typeface="Lucida Sans"/>
                <a:cs typeface="Lucida Sans"/>
              </a:rPr>
              <a:t>Best</a:t>
            </a:r>
            <a:r>
              <a:rPr sz="1100" b="1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83515" algn="l"/>
              </a:tabLst>
            </a:pPr>
            <a:r>
              <a:rPr sz="1100" b="1" dirty="0">
                <a:solidFill>
                  <a:srgbClr val="6C6D70"/>
                </a:solidFill>
                <a:latin typeface="Lucida Sans"/>
                <a:cs typeface="Lucida Sans"/>
              </a:rPr>
              <a:t>Gerber</a:t>
            </a:r>
            <a:r>
              <a:rPr sz="1100" b="1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70"/>
                </a:solidFill>
                <a:latin typeface="Lucida Sans"/>
                <a:cs typeface="Lucida Sans"/>
              </a:rPr>
              <a:t>(Original,</a:t>
            </a:r>
            <a:r>
              <a:rPr sz="1100" b="1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Organic)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TYPES: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223" y="2623818"/>
            <a:ext cx="1087755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Multigrain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Oatmeal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Rice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Whole</a:t>
            </a:r>
            <a:r>
              <a:rPr sz="1100" spc="-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Wheat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090" y="5454508"/>
            <a:ext cx="111633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BABY</a:t>
            </a:r>
            <a:r>
              <a:rPr sz="1100" b="1" spc="-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CEREAL </a:t>
            </a: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10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127" y="6063486"/>
            <a:ext cx="249936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48590" algn="l"/>
              </a:tabLst>
            </a:pP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Baby</a:t>
            </a:r>
            <a:r>
              <a:rPr sz="1100" spc="-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cereal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r>
              <a:rPr sz="1100" spc="-20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formula,</a:t>
            </a:r>
            <a:r>
              <a:rPr sz="1100" spc="-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milk, 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fruit,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other</a:t>
            </a:r>
            <a:r>
              <a:rPr sz="1100" spc="-229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ingredients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5332" y="341229"/>
            <a:ext cx="54629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Participants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are</a:t>
            </a:r>
            <a:r>
              <a:rPr sz="1100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encouraged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to</a:t>
            </a:r>
            <a:r>
              <a:rPr sz="1100" b="1" spc="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purchase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the</a:t>
            </a:r>
            <a:r>
              <a:rPr sz="1100" b="1" spc="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least</a:t>
            </a:r>
            <a:r>
              <a:rPr sz="1100" b="1" spc="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expensive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brand</a:t>
            </a:r>
            <a:r>
              <a:rPr lang="en-US"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available.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284" y="47430"/>
            <a:ext cx="45711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Baby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</a:rPr>
              <a:t>Food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32936" y="836557"/>
            <a:ext cx="220472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INFANT</a:t>
            </a:r>
            <a:r>
              <a:rPr sz="1100" b="1" spc="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FRUITS</a:t>
            </a:r>
            <a:r>
              <a:rPr sz="1100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&amp;</a:t>
            </a:r>
            <a:r>
              <a:rPr sz="1100" b="1" spc="-1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VEGETABLES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2936" y="1353878"/>
            <a:ext cx="3051810" cy="36195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 indent="-635">
              <a:spcBef>
                <a:spcPts val="105"/>
              </a:spcBef>
            </a:pP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2 oz or 4</a:t>
            </a:r>
            <a:r>
              <a:rPr sz="1100" spc="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oz</a:t>
            </a:r>
            <a:r>
              <a:rPr sz="1100" spc="-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container</a:t>
            </a:r>
            <a:r>
              <a:rPr sz="1100" spc="-2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single</a:t>
            </a:r>
            <a:r>
              <a:rPr sz="1100" spc="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or</a:t>
            </a:r>
            <a:r>
              <a:rPr sz="1100" spc="-4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multipack</a:t>
            </a:r>
            <a:r>
              <a:rPr sz="1100" spc="-13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2</a:t>
            </a:r>
            <a:r>
              <a:rPr sz="1100" spc="-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packs</a:t>
            </a:r>
            <a:r>
              <a:rPr sz="1100" spc="-2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of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7F7F7F"/>
                </a:solidFill>
                <a:latin typeface="Lucida Sans"/>
                <a:cs typeface="Lucida Sans"/>
              </a:rPr>
              <a:t>2 oz</a:t>
            </a:r>
            <a:r>
              <a:rPr lang="en-US" sz="1100" spc="-2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net</a:t>
            </a:r>
            <a:r>
              <a:rPr sz="1100" spc="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7F7F7F"/>
                </a:solidFill>
                <a:latin typeface="Lucida Sans"/>
                <a:cs typeface="Lucida Sans"/>
              </a:rPr>
              <a:t>wt</a:t>
            </a:r>
            <a:r>
              <a:rPr sz="1100" spc="-4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7F7F7F"/>
                </a:solidFill>
                <a:latin typeface="Lucida Sans"/>
                <a:cs typeface="Lucida Sans"/>
              </a:rPr>
              <a:t>4 oz</a:t>
            </a:r>
            <a:r>
              <a:rPr sz="1100" spc="-20" dirty="0">
                <a:solidFill>
                  <a:srgbClr val="7F7F7F"/>
                </a:solidFill>
                <a:latin typeface="Lucida Sans"/>
                <a:cs typeface="Lucida Sans"/>
              </a:rPr>
              <a:t>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4420" y="1638442"/>
            <a:ext cx="3758779" cy="1220847"/>
          </a:xfrm>
          <a:prstGeom prst="rect">
            <a:avLst/>
          </a:prstGeom>
        </p:spPr>
        <p:txBody>
          <a:bodyPr vert="horz" wrap="square" lIns="0" tIns="50800" rIns="0" bIns="0" rtlCol="0" anchor="t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Conventional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or</a:t>
            </a:r>
            <a:r>
              <a:rPr sz="1100" spc="-6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Jars,</a:t>
            </a:r>
            <a:r>
              <a:rPr sz="1100" spc="-1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lang="en-US" sz="1100" spc="-15" dirty="0">
                <a:solidFill>
                  <a:srgbClr val="7F7F7F"/>
                </a:solidFill>
                <a:latin typeface="Lucida Sans"/>
                <a:cs typeface="Lucida Sans"/>
              </a:rPr>
              <a:t>\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and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plastic</a:t>
            </a:r>
            <a:r>
              <a:rPr sz="1100" spc="-12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7F7F7F"/>
                </a:solidFill>
                <a:latin typeface="Lucida Sans"/>
                <a:cs typeface="Lucida Sans"/>
              </a:rPr>
              <a:t>tubs</a:t>
            </a:r>
            <a:endParaRPr sz="1100" dirty="0">
              <a:latin typeface="Lucida Sans"/>
              <a:cs typeface="Lucida Sans"/>
            </a:endParaRPr>
          </a:p>
          <a:p>
            <a:pPr marL="183515" marR="5080" indent="-17145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Any</a:t>
            </a:r>
            <a:r>
              <a:rPr sz="1100" spc="-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state</a:t>
            </a:r>
            <a:r>
              <a:rPr sz="1100" spc="-2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of</a:t>
            </a:r>
            <a:r>
              <a:rPr sz="1100" spc="-1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infant</a:t>
            </a:r>
            <a:r>
              <a:rPr sz="1100" spc="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fruit</a:t>
            </a:r>
            <a:r>
              <a:rPr sz="1100" spc="-3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vegetable</a:t>
            </a:r>
            <a:r>
              <a:rPr sz="1100" spc="-4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blends</a:t>
            </a:r>
            <a:r>
              <a:rPr lang="en-US" sz="1100" spc="-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of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fruits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and/or</a:t>
            </a:r>
            <a:r>
              <a:rPr sz="1100" spc="-8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vegetables</a:t>
            </a:r>
            <a:endParaRPr lang="en-US" sz="1100" spc="-10" dirty="0">
              <a:solidFill>
                <a:srgbClr val="7F7F7F"/>
              </a:solidFill>
              <a:latin typeface="Lucida Sans"/>
              <a:cs typeface="Lucida Sans"/>
            </a:endParaRPr>
          </a:p>
          <a:p>
            <a:pPr marL="183515" marR="5080" indent="-171450">
              <a:spcBef>
                <a:spcPts val="300"/>
              </a:spcBef>
              <a:buFont typeface="Arial"/>
              <a:buChar char="•"/>
              <a:tabLst>
                <a:tab pos="183515" algn="l"/>
              </a:tabLst>
            </a:pPr>
            <a:r>
              <a:rPr lang="en-US" sz="1100" spc="-10" dirty="0">
                <a:solidFill>
                  <a:srgbClr val="7F7F7F"/>
                </a:solidFill>
              </a:rPr>
              <a:t>Textures may range from strained to diced </a:t>
            </a:r>
          </a:p>
          <a:p>
            <a:pPr marL="183515" marR="5080" indent="-171450">
              <a:spcBef>
                <a:spcPts val="300"/>
              </a:spcBef>
              <a:buFont typeface="Arial"/>
              <a:buChar char="•"/>
              <a:tabLst>
                <a:tab pos="183515" algn="l"/>
              </a:tabLst>
            </a:pPr>
            <a:r>
              <a:rPr lang="en-US" sz="1100" spc="-10" dirty="0">
                <a:solidFill>
                  <a:srgbClr val="7F7F7F"/>
                </a:solidFill>
              </a:rPr>
              <a:t>Package must say “baby”, “infant” or “stage 1” or “stage 2”</a:t>
            </a:r>
            <a:endParaRPr sz="1100" dirty="0"/>
          </a:p>
        </p:txBody>
      </p:sp>
      <p:sp>
        <p:nvSpPr>
          <p:cNvPr id="13" name="object 13"/>
          <p:cNvSpPr txBox="1"/>
          <p:nvPr/>
        </p:nvSpPr>
        <p:spPr>
          <a:xfrm>
            <a:off x="2759355" y="3026556"/>
            <a:ext cx="354647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Containers</a:t>
            </a:r>
            <a:r>
              <a:rPr sz="1100" spc="-4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of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infant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fruit</a:t>
            </a:r>
            <a:r>
              <a:rPr sz="1100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and/or</a:t>
            </a:r>
            <a:r>
              <a:rPr sz="1100" spc="-4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vegetable</a:t>
            </a:r>
            <a:r>
              <a:rPr sz="1100" spc="-1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in</a:t>
            </a:r>
            <a:r>
              <a:rPr sz="1100" spc="-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the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following</a:t>
            </a:r>
            <a:r>
              <a:rPr sz="1100" spc="-1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brands</a:t>
            </a:r>
            <a:r>
              <a:rPr lang="en-US" sz="1100" spc="-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9267" y="3355631"/>
            <a:ext cx="2974340" cy="190757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Beech-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Nut</a:t>
            </a:r>
            <a:r>
              <a:rPr sz="1100" b="1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(Classics,</a:t>
            </a:r>
            <a:r>
              <a:rPr sz="1100" b="1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Naturals,</a:t>
            </a:r>
            <a:r>
              <a:rPr sz="1100" b="1" spc="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Organic)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Earth's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Best</a:t>
            </a:r>
            <a:r>
              <a:rPr sz="1100" b="1" spc="-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Gerber</a:t>
            </a:r>
            <a:r>
              <a:rPr sz="1100" b="1" spc="-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(Natural,</a:t>
            </a:r>
            <a:r>
              <a:rPr sz="1100" b="1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Organic)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Happy</a:t>
            </a:r>
            <a:r>
              <a:rPr sz="1100" b="1" spc="-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Baby</a:t>
            </a:r>
            <a:r>
              <a:rPr sz="1100" b="1" spc="-7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Nature's</a:t>
            </a:r>
            <a:r>
              <a:rPr sz="1100" b="1" spc="-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Promise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O</a:t>
            </a:r>
            <a:r>
              <a:rPr sz="1100" b="1" spc="-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Organics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Parent's</a:t>
            </a:r>
            <a:r>
              <a:rPr sz="1100" b="1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Choice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Plum</a:t>
            </a:r>
            <a:r>
              <a:rPr sz="1100" b="1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Organics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Tippy</a:t>
            </a:r>
            <a:r>
              <a:rPr sz="1100" b="1" spc="-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Toes</a:t>
            </a:r>
            <a:r>
              <a:rPr sz="1100" b="1" spc="2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(Regular,</a:t>
            </a:r>
            <a:r>
              <a:rPr sz="1100" b="1" spc="-6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Organic)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2973" y="5433749"/>
            <a:ext cx="220472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INFANT</a:t>
            </a:r>
            <a:r>
              <a:rPr sz="1100" b="1" spc="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FRUITS</a:t>
            </a:r>
            <a:r>
              <a:rPr sz="1100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&amp;</a:t>
            </a:r>
            <a:r>
              <a:rPr sz="1100" b="1" spc="-1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VEGETABLES </a:t>
            </a: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7508" y="6067144"/>
            <a:ext cx="348678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48590" algn="l"/>
              </a:tabLst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Fruits</a:t>
            </a:r>
            <a:r>
              <a:rPr sz="1100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or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vegetables</a:t>
            </a:r>
            <a:r>
              <a:rPr sz="1100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mixed</a:t>
            </a:r>
            <a:r>
              <a:rPr sz="1100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with</a:t>
            </a:r>
            <a:r>
              <a:rPr sz="1100" spc="-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meat,</a:t>
            </a:r>
            <a:r>
              <a:rPr sz="1100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pasta,</a:t>
            </a:r>
            <a:r>
              <a:rPr sz="1100" spc="-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rice,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cereal,</a:t>
            </a:r>
            <a:r>
              <a:rPr sz="1100" spc="-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yogurt,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spices,</a:t>
            </a:r>
            <a:r>
              <a:rPr sz="1100" spc="-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or</a:t>
            </a:r>
            <a:r>
              <a:rPr sz="1100" spc="-10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seeds</a:t>
            </a:r>
            <a:endParaRPr lang="en-US" sz="1100" spc="-20" dirty="0">
              <a:solidFill>
                <a:srgbClr val="6C6D6F"/>
              </a:solidFill>
              <a:latin typeface="Lucida Sans"/>
              <a:cs typeface="Lucida Sans"/>
            </a:endParaRPr>
          </a:p>
          <a:p>
            <a:pPr marL="147955" marR="5080" indent="-13589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148590" algn="l"/>
              </a:tabLst>
            </a:pPr>
            <a:r>
              <a:rPr lang="en-US" sz="1100" spc="-20" dirty="0">
                <a:solidFill>
                  <a:srgbClr val="6C6D6F"/>
                </a:solidFill>
                <a:latin typeface="Lucida Sans"/>
                <a:cs typeface="Lucida Sans"/>
              </a:rPr>
              <a:t>Fruits or vegetables with Beta Glucan 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6522" y="832990"/>
            <a:ext cx="109791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INFANT</a:t>
            </a:r>
            <a:r>
              <a:rPr sz="1100" b="1" spc="-10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MEATS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6522" y="1492809"/>
            <a:ext cx="1647825" cy="205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2.5</a:t>
            </a:r>
            <a:r>
              <a:rPr sz="1100" spc="-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oz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containers</a:t>
            </a:r>
            <a:r>
              <a:rPr sz="1100" spc="-14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single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 multipack</a:t>
            </a:r>
            <a:r>
              <a:rPr sz="1100" spc="-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of 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the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following</a:t>
            </a:r>
            <a:r>
              <a:rPr sz="1100" spc="-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brands: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Beech-</a:t>
            </a:r>
            <a:r>
              <a:rPr sz="1100" b="1" spc="-25" dirty="0">
                <a:solidFill>
                  <a:srgbClr val="6C6D6F"/>
                </a:solidFill>
                <a:latin typeface="Lucida Sans"/>
                <a:cs typeface="Lucida Sans"/>
              </a:rPr>
              <a:t>Nut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ts val="1265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Gerber</a:t>
            </a:r>
            <a:endParaRPr sz="1100" dirty="0">
              <a:latin typeface="Lucida Sans"/>
              <a:cs typeface="Lucida Sans"/>
            </a:endParaRPr>
          </a:p>
          <a:p>
            <a:pPr marL="18415">
              <a:lnSpc>
                <a:spcPct val="100000"/>
              </a:lnSpc>
              <a:spcBef>
                <a:spcPts val="790"/>
              </a:spcBef>
            </a:pPr>
            <a:r>
              <a:rPr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TYPES:</a:t>
            </a:r>
            <a:endParaRPr lang="en-US" sz="1100" b="1" spc="-1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3515" algn="l"/>
              </a:tabLst>
            </a:pPr>
            <a:r>
              <a:rPr lang="en-US" sz="1100" dirty="0">
                <a:solidFill>
                  <a:srgbClr val="6C6D6F"/>
                </a:solidFill>
                <a:latin typeface="Lucida Sans"/>
                <a:cs typeface="Lucida Sans"/>
              </a:rPr>
              <a:t>Conventional</a:t>
            </a:r>
            <a:endParaRPr lang="en-US" sz="1100" dirty="0"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lang="en-US" sz="1100" spc="-20" dirty="0">
                <a:solidFill>
                  <a:srgbClr val="6C6D6F"/>
                </a:solidFill>
                <a:latin typeface="Lucida Sans"/>
                <a:cs typeface="Lucida Sans"/>
              </a:rPr>
              <a:t>Beef</a:t>
            </a:r>
            <a:endParaRPr lang="en-US" sz="1100" dirty="0"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lang="en-US" sz="1100" spc="-10" dirty="0">
                <a:solidFill>
                  <a:srgbClr val="6C6D6F"/>
                </a:solidFill>
                <a:latin typeface="Lucida Sans"/>
                <a:cs typeface="Lucida Sans"/>
              </a:rPr>
              <a:t>Chicken</a:t>
            </a:r>
            <a:endParaRPr lang="en-US" sz="1100" dirty="0"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lang="en-US" sz="1100" spc="-10" dirty="0">
                <a:solidFill>
                  <a:srgbClr val="6C6D6F"/>
                </a:solidFill>
                <a:latin typeface="Lucida Sans"/>
                <a:cs typeface="Lucida Sans"/>
              </a:rPr>
              <a:t>Turkey</a:t>
            </a:r>
            <a:endParaRPr lang="en-US" sz="1100" dirty="0">
              <a:latin typeface="Lucida Sans"/>
              <a:cs typeface="Lucida Sans"/>
            </a:endParaRPr>
          </a:p>
          <a:p>
            <a:pPr marL="182880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lang="en-US" sz="1100" spc="-25" dirty="0">
                <a:solidFill>
                  <a:srgbClr val="6C6D6F"/>
                </a:solidFill>
                <a:latin typeface="Lucida Sans"/>
                <a:cs typeface="Lucida Sans"/>
              </a:rPr>
              <a:t>Ham</a:t>
            </a:r>
            <a:endParaRPr lang="en-US" sz="1100" dirty="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6522" y="5433749"/>
            <a:ext cx="111633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INFANT</a:t>
            </a:r>
            <a:r>
              <a:rPr sz="1100" b="1" spc="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MEATS </a:t>
            </a: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10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91146" y="5909257"/>
            <a:ext cx="2578100" cy="7727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400"/>
              </a:spcBef>
              <a:buFont typeface="Symbol"/>
              <a:buChar char=""/>
              <a:tabLst>
                <a:tab pos="148590" algn="l"/>
              </a:tabLst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Diced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meats</a:t>
            </a:r>
            <a:r>
              <a:rPr sz="1100" spc="-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or</a:t>
            </a:r>
            <a:r>
              <a:rPr sz="1100" spc="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meat</a:t>
            </a:r>
            <a:r>
              <a:rPr sz="1100" spc="-15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sticks</a:t>
            </a:r>
            <a:endParaRPr sz="1100" dirty="0">
              <a:latin typeface="Lucida Sans"/>
              <a:cs typeface="Lucida Sans"/>
            </a:endParaRPr>
          </a:p>
          <a:p>
            <a:pPr marL="147955" marR="54610" indent="-135890">
              <a:lnSpc>
                <a:spcPct val="100000"/>
              </a:lnSpc>
              <a:spcBef>
                <a:spcPts val="300"/>
              </a:spcBef>
              <a:buFont typeface="Symbol"/>
              <a:buChar char=""/>
              <a:tabLst>
                <a:tab pos="148590" algn="l"/>
              </a:tabLst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Baby</a:t>
            </a:r>
            <a:r>
              <a:rPr sz="1100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food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 combinations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or</a:t>
            </a:r>
            <a:r>
              <a:rPr sz="1100" spc="-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dinners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(for</a:t>
            </a:r>
            <a:r>
              <a:rPr sz="1100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example,</a:t>
            </a:r>
            <a:r>
              <a:rPr sz="1100" spc="-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spaghetti</a:t>
            </a:r>
            <a:r>
              <a:rPr sz="1100" spc="-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and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meatballs,</a:t>
            </a:r>
            <a:r>
              <a:rPr sz="1100" spc="-4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or</a:t>
            </a:r>
            <a:r>
              <a:rPr sz="1100" spc="-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meat</a:t>
            </a:r>
            <a:r>
              <a:rPr sz="1100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and</a:t>
            </a:r>
            <a:r>
              <a:rPr sz="1100" spc="-12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vegetables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01359" y="832996"/>
            <a:ext cx="131445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INFANT</a:t>
            </a:r>
            <a:r>
              <a:rPr sz="1100" b="1" spc="-8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FORMULA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01359" y="1492815"/>
            <a:ext cx="107886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Brand,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type</a:t>
            </a:r>
            <a:r>
              <a:rPr sz="1100" spc="-1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and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size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listed</a:t>
            </a:r>
            <a:r>
              <a:rPr sz="1100" spc="-4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on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benefit.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01359" y="2344158"/>
            <a:ext cx="1868805" cy="6045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BREAST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</a:t>
            </a:r>
            <a:endParaRPr sz="1100" dirty="0">
              <a:latin typeface="Lucida Sans"/>
              <a:cs typeface="Lucida Sans"/>
            </a:endParaRPr>
          </a:p>
          <a:p>
            <a:pPr marL="17145" marR="5080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Complete</a:t>
            </a:r>
            <a:r>
              <a:rPr sz="1100" spc="-4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nutrition</a:t>
            </a:r>
            <a:r>
              <a:rPr sz="1100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for</a:t>
            </a:r>
            <a:r>
              <a:rPr sz="1100" spc="-18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your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baby.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AF4439-FC87-92F4-BF82-EBA400F94D3C}"/>
              </a:ext>
            </a:extLst>
          </p:cNvPr>
          <p:cNvSpPr txBox="1"/>
          <p:nvPr/>
        </p:nvSpPr>
        <p:spPr>
          <a:xfrm>
            <a:off x="2637515" y="3126251"/>
            <a:ext cx="6179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29E3BF-53A3-9596-D1AA-EC7AFCDF3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222" y="2947828"/>
            <a:ext cx="3076741" cy="2539914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4451453-00FE-A3DB-DCD0-A2BA851F5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70" y="3146942"/>
            <a:ext cx="1728181" cy="11683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C58C71-86F8-4285-BD60-5115AC7B1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483" y="2132066"/>
            <a:ext cx="1987076" cy="17334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97078C-C4C9-0AA6-C4F5-E123D8A3B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392" y="2081055"/>
            <a:ext cx="2694325" cy="21317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B838DB-0C83-86DF-D8C5-C5BBCE392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2" y="2381715"/>
            <a:ext cx="2561408" cy="17573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63067"/>
            <a:ext cx="5847715" cy="626319"/>
          </a:xfrm>
          <a:custGeom>
            <a:avLst/>
            <a:gdLst/>
            <a:ahLst/>
            <a:cxnLst/>
            <a:rect l="l" t="t" r="r" b="b"/>
            <a:pathLst>
              <a:path w="5847715" h="522605">
                <a:moveTo>
                  <a:pt x="5847588" y="0"/>
                </a:moveTo>
                <a:lnTo>
                  <a:pt x="0" y="0"/>
                </a:lnTo>
                <a:lnTo>
                  <a:pt x="0" y="522605"/>
                </a:lnTo>
                <a:lnTo>
                  <a:pt x="5322011" y="522605"/>
                </a:lnTo>
                <a:lnTo>
                  <a:pt x="5322011" y="522351"/>
                </a:lnTo>
                <a:lnTo>
                  <a:pt x="5847334" y="522351"/>
                </a:lnTo>
                <a:lnTo>
                  <a:pt x="5322608" y="261010"/>
                </a:lnTo>
                <a:lnTo>
                  <a:pt x="5847588" y="0"/>
                </a:lnTo>
                <a:close/>
              </a:path>
            </a:pathLst>
          </a:custGeom>
          <a:solidFill>
            <a:srgbClr val="6F2F9F">
              <a:alpha val="63136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3127" y="831351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FRESH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127" y="1427224"/>
            <a:ext cx="2722880" cy="1198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type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variety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Conventional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Bagged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fruits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vegetables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Cut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fruit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vegetables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(without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dip)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Garlic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(not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string)</a:t>
            </a:r>
            <a:endParaRPr lang="en-US" sz="1100" spc="-1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184785" indent="-172720">
              <a:buFont typeface="Arial"/>
              <a:buChar char="•"/>
              <a:tabLst>
                <a:tab pos="185420" algn="l"/>
              </a:tabLst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Herbs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cut at the root or root intact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endParaRPr sz="11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023" y="4139072"/>
            <a:ext cx="3228975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FRESH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6552" y="76657"/>
            <a:ext cx="4819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Fruits</a:t>
            </a:r>
            <a:r>
              <a:rPr spc="-20" dirty="0"/>
              <a:t> </a:t>
            </a:r>
            <a:r>
              <a:rPr dirty="0"/>
              <a:t>and</a:t>
            </a:r>
            <a:r>
              <a:rPr spc="-30" dirty="0"/>
              <a:t> Vegetables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8605" y="827923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CANNED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8605" y="1423795"/>
            <a:ext cx="307340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 package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size,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brand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mixture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Conventional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pouches,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metal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cans,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glass</a:t>
            </a:r>
            <a:r>
              <a:rPr sz="1100" spc="-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plastic</a:t>
            </a:r>
            <a:r>
              <a:rPr sz="1100" spc="-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jars</a:t>
            </a:r>
            <a:endParaRPr sz="1100" dirty="0">
              <a:latin typeface="Lucida Sans"/>
              <a:cs typeface="Lucida Sans"/>
            </a:endParaRPr>
          </a:p>
          <a:p>
            <a:pPr marL="184785" marR="28003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Fruit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must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packed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water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100%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fruit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juice,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without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salt</a:t>
            </a:r>
            <a:endParaRPr sz="1100" dirty="0">
              <a:latin typeface="Lucida Sans"/>
              <a:cs typeface="Lucida Sans"/>
            </a:endParaRPr>
          </a:p>
          <a:p>
            <a:pPr marL="184785" marR="27622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contain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dried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herbs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spices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as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long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as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it is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primary</a:t>
            </a:r>
            <a:r>
              <a:rPr sz="1100" spc="-1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ingredient</a:t>
            </a:r>
            <a:endParaRPr sz="1100" dirty="0">
              <a:latin typeface="Lucida Sans"/>
              <a:cs typeface="Lucida Sans"/>
            </a:endParaRPr>
          </a:p>
          <a:p>
            <a:pPr marL="184785" marR="53276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Vegetables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may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have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salt,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sea</a:t>
            </a:r>
            <a:r>
              <a:rPr sz="1100" spc="-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salt,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reduced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salt,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salt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sodium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8605" y="4139072"/>
            <a:ext cx="2845435" cy="39882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CANNED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ts val="132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432" y="825830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FROZEN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323" y="1421763"/>
            <a:ext cx="20275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package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size,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brand</a:t>
            </a:r>
            <a:r>
              <a:rPr sz="1100" spc="-1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mixture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Conventional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2220" y="4130484"/>
            <a:ext cx="1125855" cy="4095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FROZEN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5240" y="4636327"/>
            <a:ext cx="2270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Vegetables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r>
              <a:rPr sz="1100" spc="-1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cheese,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2220" y="4827156"/>
            <a:ext cx="231267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13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sauce,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pasta,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rice,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nuts,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breading,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oil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Fruits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 vegetables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added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sugars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flavoring</a:t>
            </a:r>
            <a:endParaRPr sz="1100" dirty="0">
              <a:latin typeface="Lucida Sans"/>
              <a:cs typeface="Lucida Sans"/>
            </a:endParaRPr>
          </a:p>
          <a:p>
            <a:pPr marL="184150" marR="43942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French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fries,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tater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tots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 twice-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baked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potatoes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Sorbet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fruit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bars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8613" y="323617"/>
            <a:ext cx="5502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Benefit</a:t>
            </a:r>
            <a:r>
              <a:rPr sz="1100" b="1" spc="-5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will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say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“Fruits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and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Vegetables”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961" y="6378040"/>
            <a:ext cx="60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80294" y="833763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DRIED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80294" y="1429893"/>
            <a:ext cx="17538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type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dried</a:t>
            </a:r>
            <a:r>
              <a:rPr sz="1100" spc="-1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fruits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and/or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vegetable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59009" y="4139072"/>
            <a:ext cx="1118235" cy="4095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DRIED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9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41663" y="4615484"/>
            <a:ext cx="19939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5080" indent="-1720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Added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sugars,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fats/oils,</a:t>
            </a:r>
            <a:r>
              <a:rPr sz="1100" spc="-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salt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Loose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bulk</a:t>
            </a:r>
            <a:r>
              <a:rPr sz="1100" spc="-4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(self</a:t>
            </a:r>
            <a:r>
              <a:rPr sz="1100" spc="-7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weighed)</a:t>
            </a:r>
            <a:endParaRPr lang="en-US" sz="1100" spc="-10" dirty="0">
              <a:solidFill>
                <a:srgbClr val="777879"/>
              </a:solidFill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10" dirty="0">
                <a:solidFill>
                  <a:srgbClr val="777879"/>
                </a:solidFill>
                <a:latin typeface="Lucida Sans"/>
                <a:cs typeface="Lucida Sans"/>
              </a:rPr>
              <a:t>Dried option is not available for infants under 1 receiving CVB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AE5A3B-7732-27C7-B4B8-9DBBC2BE049A}"/>
              </a:ext>
            </a:extLst>
          </p:cNvPr>
          <p:cNvSpPr txBox="1"/>
          <p:nvPr/>
        </p:nvSpPr>
        <p:spPr>
          <a:xfrm>
            <a:off x="6491744" y="4585739"/>
            <a:ext cx="356236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Pie</a:t>
            </a:r>
            <a:r>
              <a:rPr kumimoji="0" lang="en-US" sz="1100" b="0" i="0" u="none" strike="noStrike" kern="0" cap="none" spc="-4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filling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Marinated</a:t>
            </a:r>
            <a:r>
              <a:rPr kumimoji="0" lang="en-US" sz="1100" b="0" i="0" u="none" strike="noStrike" kern="0" cap="none" spc="-3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or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in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cheese</a:t>
            </a:r>
            <a:r>
              <a:rPr kumimoji="0" lang="en-US" sz="1100" b="0" i="0" u="none" strike="noStrike" kern="0" cap="none" spc="-13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sauce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Home-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canned</a:t>
            </a:r>
            <a:r>
              <a:rPr kumimoji="0" lang="en-US" sz="1100" b="0" i="0" u="none" strike="noStrike" kern="0" cap="none" spc="1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vegetables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Sauces,</a:t>
            </a:r>
            <a:r>
              <a:rPr kumimoji="0" lang="en-US" sz="1100" b="0" i="0" u="none" strike="noStrike" kern="0" cap="none" spc="-5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pasta,</a:t>
            </a:r>
            <a:r>
              <a:rPr kumimoji="0" lang="en-US" sz="1100" b="0" i="0" u="none" strike="noStrike" kern="0" cap="none" spc="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spaghetti,</a:t>
            </a:r>
            <a:r>
              <a:rPr kumimoji="0" lang="en-US" sz="1100" b="0" i="0" u="none" strike="noStrike" kern="0" cap="none" spc="-3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or</a:t>
            </a:r>
            <a:r>
              <a:rPr kumimoji="0" lang="en-US" sz="1100" b="0" i="0" u="none" strike="noStrike" kern="0" cap="none" spc="-1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marinara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Cream</a:t>
            </a:r>
            <a:r>
              <a:rPr kumimoji="0" lang="en-US" sz="1100" b="0" i="0" u="none" strike="noStrike" kern="0" cap="none" spc="-2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style</a:t>
            </a:r>
            <a:r>
              <a:rPr kumimoji="0" lang="en-US" sz="1100" b="0" i="0" u="none" strike="noStrike" kern="0" cap="none" spc="-2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corn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or</a:t>
            </a:r>
            <a:r>
              <a:rPr kumimoji="0" lang="en-US" sz="1100" b="0" i="0" u="none" strike="noStrike" kern="0" cap="none" spc="-10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olives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Cranberry</a:t>
            </a:r>
            <a:r>
              <a:rPr kumimoji="0" lang="en-US" sz="1100" b="0" i="0" u="none" strike="noStrike" kern="0" cap="none" spc="-5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sauce,</a:t>
            </a:r>
            <a:r>
              <a:rPr kumimoji="0" lang="en-US" sz="1100" b="0" i="0" u="none" strike="noStrike" kern="0" cap="none" spc="-4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soup,</a:t>
            </a:r>
            <a:r>
              <a:rPr kumimoji="0" lang="en-US" sz="1100" b="0" i="0" u="none" strike="noStrike" kern="0" cap="none" spc="-8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ketchup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508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Fruits</a:t>
            </a:r>
            <a:r>
              <a:rPr kumimoji="0" lang="en-US" sz="1100" b="0" i="0" u="none" strike="noStrike" kern="0" cap="none" spc="-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or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vegetables</a:t>
            </a:r>
            <a:r>
              <a:rPr kumimoji="0" lang="en-US" sz="1100" b="0" i="0" u="none" strike="noStrike" kern="0" cap="none" spc="-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with</a:t>
            </a:r>
            <a:r>
              <a:rPr kumimoji="0" lang="en-US" sz="1100" b="0" i="0" u="none" strike="noStrike" kern="0" cap="none" spc="-2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added</a:t>
            </a:r>
            <a:r>
              <a:rPr kumimoji="0" lang="en-US" sz="1100" b="0" i="0" u="none" strike="noStrike" kern="0" cap="none" spc="-20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sugars, fats/oils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Fruits</a:t>
            </a:r>
            <a:r>
              <a:rPr kumimoji="0" lang="en-US" sz="1100" b="0" i="0" u="none" strike="noStrike" kern="0" cap="none" spc="-3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in gel,</a:t>
            </a:r>
            <a:r>
              <a:rPr kumimoji="0" lang="en-US" sz="1100" b="0" i="0" u="none" strike="noStrike" kern="0" cap="none" spc="-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gelatin</a:t>
            </a:r>
            <a:r>
              <a:rPr kumimoji="0" lang="en-US" sz="1100" b="0" i="0" u="none" strike="noStrike" kern="0" cap="none" spc="-2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or</a:t>
            </a:r>
            <a:r>
              <a:rPr kumimoji="0" lang="en-US" sz="1100" b="0" i="0" u="none" strike="noStrike" kern="0" cap="none" spc="-1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syrup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B9A691-9B5B-694F-4830-D3896F304F13}"/>
              </a:ext>
            </a:extLst>
          </p:cNvPr>
          <p:cNvSpPr txBox="1"/>
          <p:nvPr/>
        </p:nvSpPr>
        <p:spPr>
          <a:xfrm>
            <a:off x="166552" y="4620193"/>
            <a:ext cx="61745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Pickled</a:t>
            </a:r>
            <a:r>
              <a:rPr kumimoji="0" lang="en-US" sz="1100" b="0" i="0" u="none" strike="noStrike" kern="0" cap="none" spc="-2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vegetables</a:t>
            </a:r>
            <a:r>
              <a:rPr kumimoji="0" lang="en-US" sz="1100" b="0" i="0" u="none" strike="noStrike" kern="0" cap="none" spc="-1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or</a:t>
            </a:r>
            <a:r>
              <a:rPr kumimoji="0" lang="en-US" sz="1100" b="0" i="0" u="none" strike="noStrike" kern="0" cap="none" spc="-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olives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Items</a:t>
            </a:r>
            <a:r>
              <a:rPr kumimoji="0" lang="en-US" sz="1100" b="0" i="0" u="none" strike="noStrike" kern="0" cap="none" spc="-2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from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the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salad</a:t>
            </a:r>
            <a:r>
              <a:rPr kumimoji="0" lang="en-US" sz="1100" b="0" i="0" u="none" strike="noStrike" kern="0" cap="none" spc="-1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2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bar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Party</a:t>
            </a:r>
            <a:r>
              <a:rPr kumimoji="0" lang="en-US" sz="1100" b="0" i="0" u="none" strike="noStrike" kern="0" cap="none" spc="-1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trays or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fruit</a:t>
            </a:r>
            <a:r>
              <a:rPr kumimoji="0" lang="en-US" sz="1100" b="0" i="0" u="none" strike="noStrike" kern="0" cap="none" spc="-5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baskets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Decorative</a:t>
            </a:r>
            <a:r>
              <a:rPr kumimoji="0" lang="en-US" sz="1100" b="0" i="0" u="none" strike="noStrike" kern="0" cap="none" spc="-3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vegetables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and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painted</a:t>
            </a:r>
            <a:r>
              <a:rPr kumimoji="0" lang="en-US" sz="1100" b="0" i="0" u="none" strike="noStrike" kern="0" cap="none" spc="-13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pumpkins</a:t>
            </a: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Herbs must be fresh and not dried</a:t>
            </a: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Potted plants</a:t>
            </a:r>
            <a:endParaRPr kumimoji="0" lang="en-US" sz="1100" b="0" i="0" u="none" strike="noStrike" kern="0" cap="none" spc="-10" normalizeH="0" baseline="0" noProof="0" dirty="0">
              <a:ln>
                <a:noFill/>
              </a:ln>
              <a:solidFill>
                <a:srgbClr val="6C6D7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31B84-9163-9B24-2DB2-DE431482FC23}"/>
              </a:ext>
            </a:extLst>
          </p:cNvPr>
          <p:cNvSpPr txBox="1"/>
          <p:nvPr/>
        </p:nvSpPr>
        <p:spPr>
          <a:xfrm>
            <a:off x="5785514" y="505718"/>
            <a:ext cx="66452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spc="-10" dirty="0">
                <a:solidFill>
                  <a:srgbClr val="7030A0"/>
                </a:solidFill>
                <a:latin typeface="Lucida Sans"/>
              </a:rPr>
              <a:t>Fresh fruits and vegetables benefit can be used with WIC Approved Farmers year-round!</a:t>
            </a:r>
            <a:endParaRPr lang="en-US" sz="11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04663-C7BE-5354-3504-1816C53E93F3}"/>
              </a:ext>
            </a:extLst>
          </p:cNvPr>
          <p:cNvSpPr txBox="1"/>
          <p:nvPr/>
        </p:nvSpPr>
        <p:spPr>
          <a:xfrm>
            <a:off x="4685465" y="5323432"/>
            <a:ext cx="55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10" dirty="0">
                <a:solidFill>
                  <a:srgbClr val="48307D"/>
                </a:solidFill>
                <a:latin typeface="Lucida Sans"/>
                <a:cs typeface="Lucida Sans"/>
              </a:rPr>
              <a:t>**</a:t>
            </a:r>
            <a:endParaRPr lang="en-US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8656" y="3340852"/>
            <a:ext cx="1843344" cy="35186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63067"/>
            <a:ext cx="10868660" cy="522605"/>
          </a:xfrm>
          <a:custGeom>
            <a:avLst/>
            <a:gdLst/>
            <a:ahLst/>
            <a:cxnLst/>
            <a:rect l="l" t="t" r="r" b="b"/>
            <a:pathLst>
              <a:path w="10868660" h="522605">
                <a:moveTo>
                  <a:pt x="10868660" y="0"/>
                </a:moveTo>
                <a:lnTo>
                  <a:pt x="0" y="0"/>
                </a:lnTo>
                <a:lnTo>
                  <a:pt x="0" y="522605"/>
                </a:lnTo>
                <a:lnTo>
                  <a:pt x="9891852" y="522605"/>
                </a:lnTo>
                <a:lnTo>
                  <a:pt x="9891852" y="522351"/>
                </a:lnTo>
                <a:lnTo>
                  <a:pt x="10868660" y="522351"/>
                </a:lnTo>
                <a:lnTo>
                  <a:pt x="9892601" y="261112"/>
                </a:lnTo>
                <a:lnTo>
                  <a:pt x="10868660" y="0"/>
                </a:lnTo>
                <a:close/>
              </a:path>
            </a:pathLst>
          </a:custGeom>
          <a:solidFill>
            <a:srgbClr val="8BD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4076" y="847117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492" y="1453290"/>
            <a:ext cx="3344772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Fat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content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listed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-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benefit: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1%</a:t>
            </a:r>
            <a:r>
              <a:rPr sz="1100" spc="-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skim</a:t>
            </a:r>
            <a:endParaRPr sz="1100" dirty="0">
              <a:latin typeface="Lucida Sans"/>
              <a:cs typeface="Lucida Sans"/>
            </a:endParaRPr>
          </a:p>
          <a:p>
            <a:pPr marL="426720" lvl="1" indent="-170815">
              <a:lnSpc>
                <a:spcPct val="100000"/>
              </a:lnSpc>
              <a:buFont typeface="Arial"/>
              <a:buChar char="•"/>
              <a:tabLst>
                <a:tab pos="427355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2%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1½%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Whole</a:t>
            </a:r>
            <a:endParaRPr sz="1100" dirty="0">
              <a:latin typeface="Lucida Sans"/>
              <a:cs typeface="Lucida Sans"/>
            </a:endParaRPr>
          </a:p>
          <a:p>
            <a:pPr marL="184785" marR="33655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Organic</a:t>
            </a:r>
            <a:r>
              <a:rPr sz="1100" spc="-4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milk</a:t>
            </a:r>
            <a:r>
              <a:rPr sz="1100" spc="-3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Quarts,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half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gallons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gallons</a:t>
            </a:r>
            <a:endParaRPr lang="en-US" sz="1100" spc="-1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Any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mix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allowed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container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sizes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reach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 amount listed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953" y="4610367"/>
            <a:ext cx="2092325" cy="110414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Pints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Flavored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raw</a:t>
            </a:r>
            <a:r>
              <a:rPr sz="11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Milk</a:t>
            </a:r>
            <a:r>
              <a:rPr sz="1100" spc="-6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not</a:t>
            </a:r>
            <a:r>
              <a:rPr sz="1100" spc="-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from</a:t>
            </a:r>
            <a:r>
              <a:rPr sz="1100" spc="-6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cows</a:t>
            </a:r>
            <a:r>
              <a:rPr sz="1100" spc="-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or</a:t>
            </a:r>
            <a:r>
              <a:rPr sz="1100" spc="-8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777879"/>
                </a:solidFill>
                <a:latin typeface="Lucida Sans"/>
                <a:cs typeface="Lucida Sans"/>
              </a:rPr>
              <a:t>goats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glass</a:t>
            </a:r>
            <a:r>
              <a:rPr sz="1100" spc="-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bottles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261" y="5867400"/>
            <a:ext cx="2288540" cy="4368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BREAST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</a:t>
            </a:r>
            <a:endParaRPr sz="1100" dirty="0">
              <a:latin typeface="Lucida Sans"/>
              <a:cs typeface="Lucida Sans"/>
            </a:endParaRPr>
          </a:p>
          <a:p>
            <a:pPr marL="1714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Complete</a:t>
            </a:r>
            <a:r>
              <a:rPr sz="1100" spc="-4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nutrition</a:t>
            </a:r>
            <a:r>
              <a:rPr sz="1100" spc="-3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for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your</a:t>
            </a:r>
            <a:r>
              <a:rPr sz="1100" spc="-10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baby.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" y="76209"/>
            <a:ext cx="8991600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Milk</a:t>
            </a:r>
            <a:r>
              <a:rPr lang="en-US" spc="-15" dirty="0"/>
              <a:t> and Plant-Based </a:t>
            </a:r>
            <a:r>
              <a:rPr spc="-25" dirty="0"/>
              <a:t>Beverage</a:t>
            </a:r>
            <a:r>
              <a:rPr lang="en-US" spc="-25" dirty="0"/>
              <a:t>s</a:t>
            </a:r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6618605" y="844813"/>
            <a:ext cx="2360295" cy="5791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SHELF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STABLE</a:t>
            </a:r>
            <a:r>
              <a:rPr sz="1100" b="1" spc="-9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</a:t>
            </a:r>
            <a:endParaRPr sz="1100" dirty="0">
              <a:latin typeface="Lucida Sans"/>
              <a:cs typeface="Lucida Sans"/>
            </a:endParaRPr>
          </a:p>
          <a:p>
            <a:pPr marL="12700" marR="5080">
              <a:lnSpc>
                <a:spcPts val="1310"/>
              </a:lnSpc>
              <a:spcBef>
                <a:spcPts val="254"/>
              </a:spcBef>
            </a:pP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sz="1100" b="1" spc="-2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(2%</a:t>
            </a:r>
            <a:r>
              <a:rPr sz="1100" b="1" spc="-3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ONLY</a:t>
            </a:r>
            <a:r>
              <a:rPr sz="1100" b="1" spc="-1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lang="en-US"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IF ISSUED):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8605" y="1591132"/>
            <a:ext cx="2667000" cy="3211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" marR="5080" indent="-172720" algn="r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727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Powdered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Nonfat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Dry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3.2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endParaRPr sz="1100">
              <a:latin typeface="Lucida Sans"/>
              <a:cs typeface="Lucida Sans"/>
            </a:endParaRPr>
          </a:p>
          <a:p>
            <a:pPr marR="59690" algn="r">
              <a:lnSpc>
                <a:spcPct val="100000"/>
              </a:lnSpc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9.6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oz,,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12.8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16 oz,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25.6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32</a:t>
            </a:r>
            <a:endParaRPr sz="1100">
              <a:latin typeface="Lucida Sans"/>
              <a:cs typeface="Lucida Sans"/>
            </a:endParaRPr>
          </a:p>
          <a:p>
            <a:pPr marL="184785" marR="34925" indent="-635">
              <a:lnSpc>
                <a:spcPct val="100000"/>
              </a:lnSpc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64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 containers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can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be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purchased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“1%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Skim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Milk”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benefit.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Dry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does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not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need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issued</a:t>
            </a:r>
            <a:endParaRPr sz="1100">
              <a:latin typeface="Lucida Sans"/>
              <a:cs typeface="Lucida Sans"/>
            </a:endParaRPr>
          </a:p>
          <a:p>
            <a:pPr marL="184150" marR="21717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UHT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-</a:t>
            </a:r>
            <a:r>
              <a:rPr sz="1100" spc="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Ultra</a:t>
            </a:r>
            <a:r>
              <a:rPr sz="1100" spc="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High-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Temperature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Pasteurized</a:t>
            </a:r>
            <a:r>
              <a:rPr sz="1100" spc="-2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in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half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gallons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quarts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fat</a:t>
            </a:r>
            <a:r>
              <a:rPr sz="1100" spc="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content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listed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on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</a:t>
            </a:r>
            <a:endParaRPr sz="1100">
              <a:latin typeface="Lucida Sans"/>
              <a:cs typeface="Lucida Sans"/>
            </a:endParaRPr>
          </a:p>
          <a:p>
            <a:pPr marL="457200" lvl="1" indent="-170815">
              <a:lnSpc>
                <a:spcPct val="100000"/>
              </a:lnSpc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Fat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content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listed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benefit:</a:t>
            </a:r>
            <a:endParaRPr sz="1100">
              <a:latin typeface="Lucida Sans"/>
              <a:cs typeface="Lucida Sans"/>
            </a:endParaRPr>
          </a:p>
          <a:p>
            <a:pPr marL="685800" marR="351155" lvl="2" indent="-170815" algn="just">
              <a:lnSpc>
                <a:spcPct val="100000"/>
              </a:lnSpc>
              <a:buFont typeface="Arial"/>
              <a:buChar char="•"/>
              <a:tabLst>
                <a:tab pos="686435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1%</a:t>
            </a:r>
            <a:r>
              <a:rPr sz="1100" spc="-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skim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UHT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(can 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be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purchased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“1%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Skim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Milk”</a:t>
            </a:r>
            <a:r>
              <a:rPr sz="1100" spc="-7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benefit)</a:t>
            </a:r>
            <a:endParaRPr sz="1100">
              <a:latin typeface="Lucida Sans"/>
              <a:cs typeface="Lucida Sans"/>
            </a:endParaRPr>
          </a:p>
          <a:p>
            <a:pPr marL="685800" marR="212725" lvl="2" indent="-170815">
              <a:lnSpc>
                <a:spcPct val="100000"/>
              </a:lnSpc>
              <a:buFont typeface="Arial"/>
              <a:buChar char="•"/>
              <a:tabLst>
                <a:tab pos="686435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2%</a:t>
            </a:r>
            <a:r>
              <a:rPr sz="1100" spc="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(UHT</a:t>
            </a:r>
            <a:r>
              <a:rPr sz="1100" spc="1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i="1" u="sng" dirty="0">
                <a:solidFill>
                  <a:srgbClr val="6C6D70"/>
                </a:solidFill>
                <a:uFill>
                  <a:solidFill>
                    <a:srgbClr val="6C6D70"/>
                  </a:solidFill>
                </a:uFill>
                <a:latin typeface="Lucida Sans"/>
                <a:cs typeface="Lucida Sans"/>
              </a:rPr>
              <a:t>must</a:t>
            </a:r>
            <a:r>
              <a:rPr sz="1100" i="1" spc="1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appear</a:t>
            </a:r>
            <a:r>
              <a:rPr sz="1100" spc="1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on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benefit)</a:t>
            </a:r>
            <a:endParaRPr sz="1100">
              <a:latin typeface="Lucida Sans"/>
              <a:cs typeface="Lucida Sans"/>
            </a:endParaRPr>
          </a:p>
          <a:p>
            <a:pPr marL="685800" marR="304800" lvl="2" indent="-170815">
              <a:lnSpc>
                <a:spcPct val="100000"/>
              </a:lnSpc>
              <a:buFont typeface="Arial"/>
              <a:buChar char="•"/>
              <a:tabLst>
                <a:tab pos="686435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Whole</a:t>
            </a:r>
            <a:r>
              <a:rPr sz="1100" spc="12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UHT</a:t>
            </a:r>
            <a:r>
              <a:rPr sz="1100" spc="11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(can</a:t>
            </a:r>
            <a:r>
              <a:rPr sz="1100" spc="7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777879"/>
                </a:solidFill>
                <a:latin typeface="Lucida Sans"/>
                <a:cs typeface="Lucida Sans"/>
              </a:rPr>
              <a:t>be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purchased</a:t>
            </a:r>
            <a:r>
              <a:rPr sz="1100" spc="-3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with</a:t>
            </a:r>
            <a:r>
              <a:rPr sz="1100" spc="-4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a 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“Whole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Milk”</a:t>
            </a:r>
            <a:r>
              <a:rPr sz="1100" spc="-4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benefit)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261" y="4726306"/>
            <a:ext cx="2356485" cy="91249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WHOLE</a:t>
            </a:r>
            <a:r>
              <a:rPr sz="1100" b="1" spc="-6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GOAT</a:t>
            </a:r>
            <a:r>
              <a:rPr sz="1100" b="1" spc="-5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</a:t>
            </a:r>
            <a:endParaRPr sz="1100" dirty="0">
              <a:solidFill>
                <a:srgbClr val="48307D"/>
              </a:solidFill>
              <a:latin typeface="Lucida Sans"/>
              <a:cs typeface="Lucida Sans"/>
            </a:endParaRPr>
          </a:p>
          <a:p>
            <a:pPr marL="315595" marR="5080" indent="-1727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31623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Whole</a:t>
            </a:r>
            <a:r>
              <a:rPr sz="1100" spc="-4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goat</a:t>
            </a:r>
            <a:r>
              <a:rPr sz="1100" spc="-2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milk</a:t>
            </a:r>
            <a:r>
              <a:rPr sz="1100" spc="-3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may</a:t>
            </a:r>
            <a:r>
              <a:rPr sz="1100" spc="-1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777879"/>
                </a:solidFill>
                <a:latin typeface="Lucida Sans"/>
                <a:cs typeface="Lucida Sans"/>
              </a:rPr>
              <a:t>be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purchased</a:t>
            </a:r>
            <a:r>
              <a:rPr sz="1100" spc="-2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with</a:t>
            </a:r>
            <a:r>
              <a:rPr sz="1100" spc="-3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a</a:t>
            </a:r>
            <a:r>
              <a:rPr sz="1100" spc="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"Whole</a:t>
            </a:r>
            <a:r>
              <a:rPr sz="1100" spc="-17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777879"/>
                </a:solidFill>
                <a:latin typeface="Lucida Sans"/>
                <a:cs typeface="Lucida Sans"/>
              </a:rPr>
              <a:t>Milk" 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benefit</a:t>
            </a:r>
            <a:endParaRPr sz="1100" dirty="0">
              <a:latin typeface="Lucida Sans"/>
              <a:cs typeface="Lucida Sans"/>
            </a:endParaRPr>
          </a:p>
          <a:p>
            <a:pPr marL="315595" indent="-172720">
              <a:lnSpc>
                <a:spcPct val="100000"/>
              </a:lnSpc>
              <a:buFont typeface="Arial"/>
              <a:buChar char="•"/>
              <a:tabLst>
                <a:tab pos="31623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May</a:t>
            </a:r>
            <a:r>
              <a:rPr sz="1100" spc="-2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be</a:t>
            </a:r>
            <a:r>
              <a:rPr sz="1100" spc="-4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powdered</a:t>
            </a:r>
            <a:r>
              <a:rPr sz="1100" spc="-5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or</a:t>
            </a:r>
            <a:r>
              <a:rPr sz="1100" spc="-7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liquid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261" y="868504"/>
            <a:ext cx="2457450" cy="721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LACTOSE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FREE</a:t>
            </a:r>
            <a:r>
              <a:rPr sz="1100" b="1" spc="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AND</a:t>
            </a:r>
            <a:r>
              <a:rPr sz="1100" b="1" spc="-1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ACIDOPHILUS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</a:t>
            </a:r>
            <a:endParaRPr sz="1100" dirty="0">
              <a:latin typeface="Lucida Sans"/>
              <a:cs typeface="Lucida Sans"/>
            </a:endParaRPr>
          </a:p>
          <a:p>
            <a:pPr marL="12700" marR="102235">
              <a:lnSpc>
                <a:spcPts val="1310"/>
              </a:lnSpc>
              <a:spcBef>
                <a:spcPts val="254"/>
              </a:spcBef>
            </a:pP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sz="1100" b="1" spc="-2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(2%</a:t>
            </a:r>
            <a:r>
              <a:rPr sz="1100" b="1" spc="-3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ONLY</a:t>
            </a:r>
            <a:r>
              <a:rPr sz="1100" b="1" spc="-1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lang="en-US"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IF ISSUED):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323" y="1757043"/>
            <a:ext cx="2375535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Lactose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Free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available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in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quarts,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half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gallons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 ¾</a:t>
            </a:r>
            <a:r>
              <a:rPr sz="1100" spc="-1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gallons</a:t>
            </a:r>
            <a:endParaRPr sz="1100">
              <a:latin typeface="Lucida Sans"/>
              <a:cs typeface="Lucida Sans"/>
            </a:endParaRPr>
          </a:p>
          <a:p>
            <a:pPr marL="184785" marR="10795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Acidophilus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is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available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in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half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gallons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gallons</a:t>
            </a:r>
            <a:endParaRPr sz="110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Fat</a:t>
            </a:r>
            <a:r>
              <a:rPr sz="1100" spc="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content</a:t>
            </a:r>
            <a:r>
              <a:rPr sz="1100" spc="8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listed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benefit: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6162" y="2595499"/>
            <a:ext cx="2192655" cy="187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1%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 skim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Lactose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Free/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Acidophilus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-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(can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be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purchased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 “1%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Skim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Milk”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benefit)</a:t>
            </a:r>
            <a:endParaRPr sz="1100">
              <a:latin typeface="Lucida Sans"/>
              <a:cs typeface="Lucida Sans"/>
            </a:endParaRPr>
          </a:p>
          <a:p>
            <a:pPr marL="182880" marR="15430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2%</a:t>
            </a:r>
            <a:r>
              <a:rPr sz="1100" spc="18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(Only</a:t>
            </a:r>
            <a:r>
              <a:rPr sz="1100" spc="2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Lactose</a:t>
            </a:r>
            <a:r>
              <a:rPr sz="1100" spc="1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Free).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Lactose</a:t>
            </a:r>
            <a:r>
              <a:rPr sz="1100" spc="1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Free</a:t>
            </a:r>
            <a:r>
              <a:rPr sz="1100" spc="2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i="1" u="sng" dirty="0">
                <a:solidFill>
                  <a:srgbClr val="6C6D70"/>
                </a:solidFill>
                <a:uFill>
                  <a:solidFill>
                    <a:srgbClr val="6C6D70"/>
                  </a:solidFill>
                </a:uFill>
                <a:latin typeface="Lucida Sans"/>
                <a:cs typeface="Lucida Sans"/>
              </a:rPr>
              <a:t>must</a:t>
            </a:r>
            <a:r>
              <a:rPr sz="1100" i="1" spc="2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appear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sz="1100" spc="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</a:t>
            </a:r>
            <a:endParaRPr sz="1100">
              <a:latin typeface="Lucida Sans"/>
              <a:cs typeface="Lucida Sans"/>
            </a:endParaRPr>
          </a:p>
          <a:p>
            <a:pPr marL="184150" marR="33210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Whole</a:t>
            </a:r>
            <a:r>
              <a:rPr sz="1100" spc="1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Lactose</a:t>
            </a:r>
            <a:r>
              <a:rPr sz="1100" spc="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Free/ Acidophilus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(can</a:t>
            </a:r>
            <a:r>
              <a:rPr sz="1100" spc="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be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purchased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with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“Whole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Milk”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benefit)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126" y="5933422"/>
            <a:ext cx="2906979" cy="5899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LACTOSE</a:t>
            </a:r>
            <a:r>
              <a:rPr sz="1100" b="1" spc="-2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FREE</a:t>
            </a:r>
            <a:r>
              <a:rPr sz="1100" b="1" spc="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AND</a:t>
            </a:r>
            <a:r>
              <a:rPr sz="1100" b="1" spc="-13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ACIDOPHILUS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MILK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  <a:p>
            <a:pPr marL="189230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9865" algn="l"/>
              </a:tabLst>
            </a:pP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Pints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57726" y="842966"/>
            <a:ext cx="2478657" cy="57964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SOY</a:t>
            </a: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 &amp; PLANT BASED</a:t>
            </a:r>
            <a:r>
              <a:rPr sz="1100" b="1" spc="-6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BEVERAGE</a:t>
            </a:r>
            <a:endParaRPr sz="1100" dirty="0">
              <a:latin typeface="Lucida Sans"/>
              <a:cs typeface="Lucida Sans"/>
            </a:endParaRPr>
          </a:p>
          <a:p>
            <a:pPr marL="12700" marR="5080">
              <a:lnSpc>
                <a:spcPts val="1310"/>
              </a:lnSpc>
              <a:spcBef>
                <a:spcPts val="254"/>
              </a:spcBef>
            </a:pP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sz="1100" b="1" spc="-2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IF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LISTED</a:t>
            </a:r>
            <a:r>
              <a:rPr sz="1100" b="1" spc="-2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ON</a:t>
            </a:r>
            <a:r>
              <a:rPr sz="1100" b="1" spc="-16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BBBA31"/>
                </a:solidFill>
                <a:latin typeface="Lucida Sans"/>
                <a:cs typeface="Lucida Sans"/>
              </a:rPr>
              <a:t>THE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BENEFIT: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1832" y="1436250"/>
            <a:ext cx="2390880" cy="105477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US" sz="1100" dirty="0">
              <a:solidFill>
                <a:srgbClr val="6C6D6F"/>
              </a:solidFill>
              <a:latin typeface="Lucida Sans"/>
              <a:cs typeface="Lucida Sans"/>
            </a:endParaRPr>
          </a:p>
          <a:p>
            <a:pPr marL="12700" marR="5080">
              <a:spcBef>
                <a:spcPts val="105"/>
              </a:spcBef>
            </a:pP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Plant-based may be flavored or unflavored</a:t>
            </a:r>
            <a:endParaRPr lang="en-US" sz="1100" dirty="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Containers</a:t>
            </a:r>
            <a:r>
              <a:rPr sz="1100" spc="-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of</a:t>
            </a:r>
            <a:r>
              <a:rPr sz="1100" spc="-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soy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 beverage available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in</a:t>
            </a:r>
            <a:r>
              <a:rPr sz="1100" spc="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the</a:t>
            </a:r>
            <a:r>
              <a:rPr sz="1100" spc="1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following</a:t>
            </a:r>
            <a:r>
              <a:rPr sz="1100" spc="-1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sizes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and</a:t>
            </a:r>
            <a:r>
              <a:rPr sz="1100" spc="-2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brands: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4055" y="2559558"/>
            <a:ext cx="2478657" cy="127086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60985" indent="-17272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616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Silk</a:t>
            </a:r>
            <a:r>
              <a:rPr sz="1100" b="1" spc="-4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Aseptic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(</a:t>
            </a:r>
            <a:r>
              <a:rPr lang="en-US" sz="1100" dirty="0">
                <a:solidFill>
                  <a:srgbClr val="6C6D6F"/>
                </a:solidFill>
                <a:latin typeface="Lucida Sans"/>
                <a:cs typeface="Lucida Sans"/>
              </a:rPr>
              <a:t>shelf stable, quart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)</a:t>
            </a:r>
            <a:endParaRPr sz="1100" dirty="0">
              <a:latin typeface="Lucida Sans"/>
              <a:cs typeface="Lucida Sans"/>
            </a:endParaRPr>
          </a:p>
          <a:p>
            <a:pPr marL="260350" marR="237490" indent="-172085">
              <a:lnSpc>
                <a:spcPts val="1660"/>
              </a:lnSpc>
              <a:spcBef>
                <a:spcPts val="25"/>
              </a:spcBef>
              <a:buFont typeface="Arial"/>
              <a:buChar char="•"/>
              <a:tabLst>
                <a:tab pos="2616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Silk</a:t>
            </a:r>
            <a:r>
              <a:rPr sz="1100" b="1" spc="-6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Original</a:t>
            </a:r>
            <a:r>
              <a:rPr sz="1100" b="1" spc="-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(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half</a:t>
            </a:r>
            <a:r>
              <a:rPr sz="1100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gallon)</a:t>
            </a:r>
            <a:endParaRPr sz="1100" dirty="0">
              <a:latin typeface="Lucida Sans"/>
              <a:cs typeface="Lucida Sans"/>
            </a:endParaRPr>
          </a:p>
          <a:p>
            <a:pPr marL="260985" marR="93980" indent="-172720">
              <a:lnSpc>
                <a:spcPts val="1639"/>
              </a:lnSpc>
              <a:spcBef>
                <a:spcPts val="105"/>
              </a:spcBef>
              <a:buFont typeface="Arial"/>
              <a:buChar char="•"/>
              <a:tabLst>
                <a:tab pos="2616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Pacific</a:t>
            </a:r>
            <a:r>
              <a:rPr sz="1100" b="1" spc="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Ultra</a:t>
            </a:r>
            <a:r>
              <a:rPr sz="1100" b="1" spc="1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(shelf</a:t>
            </a:r>
            <a:r>
              <a:rPr sz="1100" spc="-10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stable, quart)</a:t>
            </a:r>
            <a:endParaRPr sz="1100" dirty="0">
              <a:latin typeface="Lucida Sans"/>
              <a:cs typeface="Lucida Sans"/>
            </a:endParaRPr>
          </a:p>
          <a:p>
            <a:pPr marL="172085" marR="834390" indent="-172720" algn="ctr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72720" algn="l"/>
              </a:tabLst>
            </a:pPr>
            <a:r>
              <a:rPr sz="1100" b="1" dirty="0">
                <a:solidFill>
                  <a:srgbClr val="6C6D6F"/>
                </a:solidFill>
                <a:latin typeface="Lucida Sans"/>
                <a:cs typeface="Lucida Sans"/>
              </a:rPr>
              <a:t>8</a:t>
            </a:r>
            <a:r>
              <a:rPr sz="1050" b="1" baseline="23809" dirty="0">
                <a:solidFill>
                  <a:srgbClr val="6C6D6F"/>
                </a:solidFill>
                <a:latin typeface="Lucida Sans"/>
                <a:cs typeface="Lucida Sans"/>
              </a:rPr>
              <a:t>th</a:t>
            </a:r>
            <a:r>
              <a:rPr sz="1050" b="1" spc="209" baseline="23809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6C6D6F"/>
                </a:solidFill>
                <a:latin typeface="Lucida Sans"/>
                <a:cs typeface="Lucida Sans"/>
              </a:rPr>
              <a:t>Continent</a:t>
            </a:r>
            <a:endParaRPr sz="1100" dirty="0">
              <a:latin typeface="Lucida Sans"/>
              <a:cs typeface="Lucida Sans"/>
            </a:endParaRPr>
          </a:p>
          <a:p>
            <a:pPr marR="777875" algn="ctr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(half</a:t>
            </a:r>
            <a:r>
              <a:rPr sz="1100" spc="-5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6F"/>
                </a:solidFill>
                <a:latin typeface="Lucida Sans"/>
                <a:cs typeface="Lucida Sans"/>
              </a:rPr>
              <a:t>gallon)</a:t>
            </a:r>
            <a:endParaRPr sz="1100" dirty="0">
              <a:latin typeface="Lucida Sans"/>
              <a:cs typeface="Lucida San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3248" y="3048000"/>
            <a:ext cx="405382" cy="68922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83685" y="3962400"/>
            <a:ext cx="210566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1086485" algn="l"/>
              </a:tabLst>
            </a:pP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QUART</a:t>
            </a: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	HALF</a:t>
            </a:r>
            <a:r>
              <a:rPr sz="1100" b="1" spc="-8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GALLON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26490" algn="l"/>
              </a:tabLst>
            </a:pPr>
            <a:r>
              <a:rPr sz="1100" dirty="0">
                <a:solidFill>
                  <a:srgbClr val="116F8D"/>
                </a:solidFill>
                <a:latin typeface="Lucida Sans"/>
                <a:cs typeface="Lucida Sans"/>
              </a:rPr>
              <a:t>(0.25)</a:t>
            </a:r>
            <a:r>
              <a:rPr sz="1100" spc="-6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116F8D"/>
                </a:solidFill>
                <a:latin typeface="Lucida Sans"/>
                <a:cs typeface="Lucida Sans"/>
              </a:rPr>
              <a:t>gallons</a:t>
            </a:r>
            <a:r>
              <a:rPr sz="1100" dirty="0">
                <a:solidFill>
                  <a:srgbClr val="116F8D"/>
                </a:solidFill>
                <a:latin typeface="Lucida Sans"/>
                <a:cs typeface="Lucida Sans"/>
              </a:rPr>
              <a:t>	(0.50)</a:t>
            </a:r>
            <a:r>
              <a:rPr sz="1100" spc="-45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116F8D"/>
                </a:solidFill>
                <a:latin typeface="Lucida Sans"/>
                <a:cs typeface="Lucida Sans"/>
              </a:rPr>
              <a:t>gallons</a:t>
            </a:r>
            <a:endParaRPr sz="1100" dirty="0">
              <a:latin typeface="Lucida Sans"/>
              <a:cs typeface="Lucida San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71062" y="2971800"/>
            <a:ext cx="493281" cy="79717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522962" y="3962400"/>
            <a:ext cx="95948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16F8D"/>
                </a:solidFill>
                <a:latin typeface="Lucida Sans"/>
                <a:cs typeface="Lucida Sans"/>
              </a:rPr>
              <a:t>ONE</a:t>
            </a:r>
            <a:r>
              <a:rPr sz="1100" b="1" spc="-14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116F8D"/>
                </a:solidFill>
                <a:latin typeface="Lucida Sans"/>
                <a:cs typeface="Lucida Sans"/>
              </a:rPr>
              <a:t>GALLON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116F8D"/>
                </a:solidFill>
                <a:latin typeface="Lucida Sans"/>
                <a:cs typeface="Lucida Sans"/>
              </a:rPr>
              <a:t>(1.00)</a:t>
            </a:r>
            <a:r>
              <a:rPr sz="1100" spc="-80" dirty="0">
                <a:solidFill>
                  <a:srgbClr val="116F8D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116F8D"/>
                </a:solidFill>
                <a:latin typeface="Lucida Sans"/>
                <a:cs typeface="Lucida Sans"/>
              </a:rPr>
              <a:t>gallons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89F5679-D5DA-962E-57EF-4D1ECA30B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92" y="2971800"/>
            <a:ext cx="639397" cy="858619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C9EFC2B-8478-1BB6-A2B3-BF94FCD3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59" y="2971800"/>
            <a:ext cx="1669341" cy="21422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E02877-3F9C-3467-502D-972907C88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385" y="3287890"/>
            <a:ext cx="2341748" cy="165626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52400"/>
            <a:ext cx="10868660" cy="522605"/>
          </a:xfrm>
          <a:custGeom>
            <a:avLst/>
            <a:gdLst/>
            <a:ahLst/>
            <a:cxnLst/>
            <a:rect l="l" t="t" r="r" b="b"/>
            <a:pathLst>
              <a:path w="10868660" h="522605">
                <a:moveTo>
                  <a:pt x="10868660" y="0"/>
                </a:moveTo>
                <a:lnTo>
                  <a:pt x="0" y="0"/>
                </a:lnTo>
                <a:lnTo>
                  <a:pt x="0" y="522605"/>
                </a:lnTo>
                <a:lnTo>
                  <a:pt x="9891852" y="522605"/>
                </a:lnTo>
                <a:lnTo>
                  <a:pt x="9891852" y="522351"/>
                </a:lnTo>
                <a:lnTo>
                  <a:pt x="10868660" y="522351"/>
                </a:lnTo>
                <a:lnTo>
                  <a:pt x="9892601" y="261112"/>
                </a:lnTo>
                <a:lnTo>
                  <a:pt x="10868660" y="0"/>
                </a:lnTo>
                <a:close/>
              </a:path>
            </a:pathLst>
          </a:custGeom>
          <a:solidFill>
            <a:srgbClr val="8BD3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43127" y="958850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CHEESE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127" y="1439418"/>
            <a:ext cx="325310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8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12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16oz,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24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1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32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1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packages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304" y="1800313"/>
            <a:ext cx="7734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127" y="1968500"/>
            <a:ext cx="3077845" cy="25526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71310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Block,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shredded,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sliced,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sticks, strings,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crumbles,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balls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cubes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Regular,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reduced-fat,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2%,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fat-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free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endParaRPr lang="en-US" sz="1100" spc="-10" dirty="0">
              <a:solidFill>
                <a:srgbClr val="6C6D70"/>
              </a:solidFill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Plant based cheese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following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flavors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(may</a:t>
            </a:r>
            <a:r>
              <a:rPr sz="1100" spc="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be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single</a:t>
            </a:r>
            <a:r>
              <a:rPr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flavor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blended):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American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Cheddar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Colby</a:t>
            </a:r>
            <a:r>
              <a:rPr sz="1100" spc="-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Jack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Monterey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Jack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Mozzarella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Muenster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Provolone</a:t>
            </a:r>
            <a:endParaRPr sz="1100" dirty="0">
              <a:latin typeface="Lucida Sans"/>
              <a:cs typeface="Lucida Sans"/>
            </a:endParaRPr>
          </a:p>
          <a:p>
            <a:pPr marL="428625" lvl="1" indent="-172720">
              <a:lnSpc>
                <a:spcPct val="100000"/>
              </a:lnSpc>
              <a:buFont typeface="Arial"/>
              <a:buChar char="•"/>
              <a:tabLst>
                <a:tab pos="429259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Swiss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127" y="4988226"/>
            <a:ext cx="2857500" cy="17506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CHEESE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ts val="132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9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Package</a:t>
            </a:r>
            <a:r>
              <a:rPr sz="1100" spc="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sizes</a:t>
            </a:r>
            <a:r>
              <a:rPr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other</a:t>
            </a:r>
            <a:r>
              <a:rPr sz="1100" spc="-114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than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8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12</a:t>
            </a:r>
            <a:r>
              <a:rPr sz="1100" spc="-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16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24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32</a:t>
            </a:r>
            <a:r>
              <a:rPr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Cheese</a:t>
            </a:r>
            <a:r>
              <a:rPr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sliced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at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>
                <a:solidFill>
                  <a:srgbClr val="6C6D70"/>
                </a:solidFill>
                <a:latin typeface="Lucida Sans"/>
                <a:cs typeface="Lucida Sans"/>
              </a:rPr>
              <a:t>the</a:t>
            </a:r>
            <a:r>
              <a:rPr sz="1100" spc="5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>
                <a:solidFill>
                  <a:srgbClr val="6C6D70"/>
                </a:solidFill>
                <a:latin typeface="Lucida Sans"/>
                <a:cs typeface="Lucida Sans"/>
              </a:rPr>
              <a:t>deli</a:t>
            </a:r>
            <a:r>
              <a:rPr lang="en-US" sz="1100" spc="-1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>
                <a:solidFill>
                  <a:srgbClr val="6C6D70"/>
                </a:solidFill>
                <a:latin typeface="Lucida Sans"/>
                <a:cs typeface="Lucida Sans"/>
              </a:rPr>
              <a:t>counter</a:t>
            </a:r>
            <a:endParaRPr sz="1100" dirty="0">
              <a:latin typeface="Lucida Sans"/>
              <a:cs typeface="Lucida Sans"/>
            </a:endParaRPr>
          </a:p>
          <a:p>
            <a:pPr marL="184785" marR="233679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Dips,</a:t>
            </a:r>
            <a:r>
              <a:rPr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whips,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spreads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, curd cheese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cheese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with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seasoning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Imported</a:t>
            </a:r>
            <a:r>
              <a:rPr sz="1100" spc="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cheese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Sliced</a:t>
            </a:r>
            <a:r>
              <a:rPr sz="1100" spc="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cheese</a:t>
            </a:r>
            <a:r>
              <a:rPr sz="1100" spc="6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labeled</a:t>
            </a:r>
            <a:r>
              <a:rPr sz="1100" spc="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“cheese</a:t>
            </a:r>
            <a:r>
              <a:rPr sz="1100" spc="-9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product”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7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“cheese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food”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" y="68063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Cheese,</a:t>
            </a:r>
            <a:r>
              <a:rPr spc="-70" dirty="0"/>
              <a:t> </a:t>
            </a:r>
            <a:r>
              <a:rPr spc="-65" dirty="0"/>
              <a:t>Tofu,</a:t>
            </a:r>
            <a:r>
              <a:rPr spc="-150" dirty="0"/>
              <a:t> </a:t>
            </a:r>
            <a:r>
              <a:rPr spc="-40" dirty="0"/>
              <a:t>Yogurt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47609" y="958850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YOGURT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7609" y="1386332"/>
            <a:ext cx="2434591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8 oz, 16 oz, 24 oz, and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32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containe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r or multipack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47610" y="5100990"/>
            <a:ext cx="3196590" cy="1247777"/>
          </a:xfrm>
          <a:prstGeom prst="rect">
            <a:avLst/>
          </a:prstGeom>
        </p:spPr>
        <p:txBody>
          <a:bodyPr vert="horz" wrap="square" lIns="0" tIns="3683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YOGURT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buFont typeface="Arial"/>
              <a:buChar char="•"/>
              <a:tabLst>
                <a:tab pos="185420" algn="l"/>
              </a:tabLst>
            </a:pPr>
            <a:r>
              <a:rPr lang="en-US" sz="1100" dirty="0">
                <a:solidFill>
                  <a:srgbClr val="777879"/>
                </a:solidFill>
                <a:latin typeface="Lucida Sans"/>
                <a:cs typeface="Lucida Sans"/>
              </a:rPr>
              <a:t>Package sizes other than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8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lang="en-US"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16 oz,</a:t>
            </a:r>
            <a:r>
              <a:rPr lang="en-US"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24</a:t>
            </a:r>
            <a:r>
              <a:rPr lang="en-US"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oz,</a:t>
            </a:r>
            <a:r>
              <a:rPr lang="en-US" sz="1100" spc="-10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and</a:t>
            </a:r>
            <a:r>
              <a:rPr lang="en-US" sz="1100" spc="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32</a:t>
            </a:r>
            <a:r>
              <a:rPr lang="en-US"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lang="en-US" sz="110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</a:p>
          <a:p>
            <a:pPr marL="184785" indent="-172720"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More</a:t>
            </a:r>
            <a:r>
              <a:rPr sz="1100" spc="2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than</a:t>
            </a:r>
            <a:r>
              <a:rPr sz="1100" spc="1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777879"/>
                </a:solidFill>
                <a:latin typeface="Lucida Sans"/>
                <a:cs typeface="Lucida Sans"/>
              </a:rPr>
              <a:t>16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g</a:t>
            </a:r>
            <a:r>
              <a:rPr sz="1100" spc="2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of</a:t>
            </a:r>
            <a:r>
              <a:rPr sz="1100" spc="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sugar</a:t>
            </a:r>
            <a:r>
              <a:rPr sz="1100" spc="5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per</a:t>
            </a:r>
            <a:r>
              <a:rPr sz="1100" spc="-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1</a:t>
            </a:r>
            <a:r>
              <a:rPr sz="1100" spc="1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cup</a:t>
            </a:r>
            <a:r>
              <a:rPr sz="1100" spc="-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20">
                <a:solidFill>
                  <a:srgbClr val="777879"/>
                </a:solidFill>
                <a:latin typeface="Lucida Sans"/>
                <a:cs typeface="Lucida Sans"/>
              </a:rPr>
              <a:t>(</a:t>
            </a:r>
            <a:r>
              <a:rPr lang="en-US" sz="1100" spc="-20">
                <a:solidFill>
                  <a:srgbClr val="777879"/>
                </a:solidFill>
                <a:latin typeface="Lucida Sans"/>
                <a:cs typeface="Lucida Sans"/>
              </a:rPr>
              <a:t>8 oz</a:t>
            </a:r>
            <a:r>
              <a:rPr sz="1100" spc="-20">
                <a:solidFill>
                  <a:srgbClr val="777879"/>
                </a:solidFill>
                <a:latin typeface="Lucida Sans"/>
                <a:cs typeface="Lucida Sans"/>
              </a:rPr>
              <a:t>)</a:t>
            </a:r>
            <a:endParaRPr lang="en-US" sz="1100" spc="-20">
              <a:solidFill>
                <a:srgbClr val="777879"/>
              </a:solidFill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20" dirty="0">
                <a:solidFill>
                  <a:srgbClr val="777879"/>
                </a:solidFill>
                <a:latin typeface="Lucida Sans"/>
                <a:cs typeface="Lucida Sans"/>
              </a:rPr>
              <a:t>Drinkable yogurt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20" dirty="0">
                <a:solidFill>
                  <a:srgbClr val="777879"/>
                </a:solidFill>
                <a:latin typeface="Lucida Sans"/>
                <a:cs typeface="Lucida Sans"/>
              </a:rPr>
              <a:t>Yogurts with mix-in’s 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0708" y="958850"/>
            <a:ext cx="7613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TOFU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0708" y="1397381"/>
            <a:ext cx="21151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8 oz</a:t>
            </a:r>
            <a:r>
              <a:rPr sz="1100" spc="-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14</a:t>
            </a:r>
            <a:r>
              <a:rPr sz="1100" spc="-2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2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to 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16</a:t>
            </a:r>
            <a:r>
              <a:rPr sz="1100" spc="-2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1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packages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0708" y="1744816"/>
            <a:ext cx="2219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Conventional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endParaRPr sz="1100" dirty="0">
              <a:latin typeface="Lucida Sans"/>
              <a:cs typeface="Lucida Sans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Cubed,</a:t>
            </a:r>
            <a:r>
              <a:rPr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blocks,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silken,</a:t>
            </a:r>
            <a:r>
              <a:rPr sz="1100" spc="-1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vacuum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packed</a:t>
            </a:r>
            <a:r>
              <a:rPr sz="1100" spc="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sprouted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0745" y="5095165"/>
            <a:ext cx="1118235" cy="4095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TOFU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9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5282" y="5516675"/>
            <a:ext cx="1405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Flavored</a:t>
            </a:r>
            <a:r>
              <a:rPr sz="1100" spc="-35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6F"/>
                </a:solidFill>
                <a:latin typeface="Lucida Sans"/>
                <a:cs typeface="Lucida Sans"/>
              </a:rPr>
              <a:t>or</a:t>
            </a:r>
            <a:r>
              <a:rPr sz="1100" spc="-120" dirty="0">
                <a:solidFill>
                  <a:srgbClr val="6C6D6F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6F"/>
                </a:solidFill>
                <a:latin typeface="Lucida Sans"/>
                <a:cs typeface="Lucida Sans"/>
              </a:rPr>
              <a:t>baked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60274" y="2546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F5F267-546D-38E0-7910-9851C2B66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293" y="2571214"/>
            <a:ext cx="3077845" cy="22989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362298-58F6-20AD-F28C-4F98F00AD481}"/>
              </a:ext>
            </a:extLst>
          </p:cNvPr>
          <p:cNvSpPr txBox="1"/>
          <p:nvPr/>
        </p:nvSpPr>
        <p:spPr>
          <a:xfrm>
            <a:off x="7519140" y="1744816"/>
            <a:ext cx="617927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>
              <a:spcBef>
                <a:spcPts val="105"/>
              </a:spcBef>
              <a:tabLst>
                <a:tab pos="185420" algn="l"/>
              </a:tabLst>
            </a:pPr>
            <a:r>
              <a:rPr lang="en-US" sz="1100" b="1" spc="-10" dirty="0">
                <a:solidFill>
                  <a:srgbClr val="6C6D70"/>
                </a:solidFill>
                <a:latin typeface="Lucida Sans"/>
                <a:cs typeface="Lucida Sans"/>
              </a:rPr>
              <a:t>ALLOWED:</a:t>
            </a:r>
            <a:endParaRPr lang="en-US" sz="1100" b="1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Lactose</a:t>
            </a:r>
            <a:r>
              <a:rPr lang="en-US" sz="1100" spc="19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6C6D70"/>
                </a:solidFill>
                <a:latin typeface="Lucida Sans"/>
                <a:cs typeface="Lucida Sans"/>
              </a:rPr>
              <a:t>Free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Fat</a:t>
            </a:r>
            <a:r>
              <a:rPr lang="en-US" sz="1100" spc="6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content</a:t>
            </a:r>
            <a:r>
              <a:rPr lang="en-US" sz="1100" spc="1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listed</a:t>
            </a:r>
            <a:r>
              <a:rPr lang="en-US"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on</a:t>
            </a:r>
            <a:r>
              <a:rPr lang="en-US" sz="1100" spc="12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benefit</a:t>
            </a:r>
            <a:endParaRPr lang="en-US" sz="1100" dirty="0">
              <a:latin typeface="Lucida Sans"/>
              <a:cs typeface="Lucida Sans"/>
            </a:endParaRPr>
          </a:p>
          <a:p>
            <a:pPr marL="426720" lvl="1" indent="-170815">
              <a:lnSpc>
                <a:spcPct val="100000"/>
              </a:lnSpc>
              <a:buFont typeface="Arial"/>
              <a:buChar char="•"/>
              <a:tabLst>
                <a:tab pos="427355" algn="l"/>
              </a:tabLst>
            </a:pP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Whole</a:t>
            </a:r>
            <a:r>
              <a:rPr lang="en-US" sz="1100" spc="2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milk yogurt</a:t>
            </a:r>
            <a:endParaRPr lang="en-US" sz="1100" dirty="0">
              <a:latin typeface="Lucida Sans"/>
              <a:cs typeface="Lucida Sans"/>
            </a:endParaRPr>
          </a:p>
          <a:p>
            <a:pPr marL="426720" lvl="1" indent="-170815">
              <a:lnSpc>
                <a:spcPct val="100000"/>
              </a:lnSpc>
              <a:buFont typeface="Arial"/>
              <a:buChar char="•"/>
              <a:tabLst>
                <a:tab pos="427355" algn="l"/>
              </a:tabLst>
            </a:pPr>
            <a:r>
              <a:rPr lang="en-US" sz="1100" spc="-50" dirty="0">
                <a:solidFill>
                  <a:srgbClr val="6C6D70"/>
                </a:solidFill>
                <a:latin typeface="Lucida Sans"/>
                <a:cs typeface="Lucida Sans"/>
              </a:rPr>
              <a:t>Low fat</a:t>
            </a:r>
            <a:r>
              <a:rPr lang="en-US" sz="1100" spc="-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lang="en-US" sz="1100" spc="3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Nonfat</a:t>
            </a:r>
            <a:r>
              <a:rPr lang="en-US" sz="1100" spc="-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Yogurt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20" dirty="0">
                <a:solidFill>
                  <a:srgbClr val="6C6D70"/>
                </a:solidFill>
                <a:latin typeface="Lucida Sans"/>
                <a:cs typeface="Lucida Sans"/>
              </a:rPr>
              <a:t>Greek</a:t>
            </a:r>
            <a:r>
              <a:rPr lang="en-US" sz="1100" spc="-3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lang="en-US" sz="1100" spc="-14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  <a:endParaRPr lang="en-US"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20" dirty="0">
                <a:solidFill>
                  <a:srgbClr val="6C6D70"/>
                </a:solidFill>
                <a:latin typeface="Lucida Sans"/>
                <a:cs typeface="Lucida Sans"/>
              </a:rPr>
              <a:t>Organic</a:t>
            </a:r>
            <a:r>
              <a:rPr lang="en-US"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lang="en-US" sz="1100" spc="-15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regular</a:t>
            </a:r>
          </a:p>
          <a:p>
            <a:pPr marL="184785" indent="-172720">
              <a:buFont typeface="Arial"/>
              <a:buChar char="•"/>
              <a:tabLst>
                <a:tab pos="185420" algn="l"/>
              </a:tabLst>
            </a:pP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Plant-based yogurts</a:t>
            </a:r>
            <a:endParaRPr lang="en-US" sz="1100" dirty="0">
              <a:latin typeface="Lucida Sans"/>
              <a:cs typeface="Lucida Sans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F858997-CC5A-ECBD-AE86-E794B2F5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657" y="4477034"/>
            <a:ext cx="2598129" cy="1697694"/>
          </a:xfrm>
          <a:prstGeom prst="rect">
            <a:avLst/>
          </a:prstGeom>
        </p:spPr>
      </p:pic>
      <p:sp>
        <p:nvSpPr>
          <p:cNvPr id="26" name="object 2">
            <a:extLst>
              <a:ext uri="{FF2B5EF4-FFF2-40B4-BE49-F238E27FC236}">
                <a16:creationId xmlns:a16="http://schemas.microsoft.com/office/drawing/2014/main" id="{959AE2EF-AB81-6181-17E4-F3CE5E1F1DA7}"/>
              </a:ext>
            </a:extLst>
          </p:cNvPr>
          <p:cNvSpPr/>
          <p:nvPr/>
        </p:nvSpPr>
        <p:spPr>
          <a:xfrm>
            <a:off x="0" y="2743200"/>
            <a:ext cx="7696200" cy="522605"/>
          </a:xfrm>
          <a:custGeom>
            <a:avLst/>
            <a:gdLst/>
            <a:ahLst/>
            <a:cxnLst/>
            <a:rect l="l" t="t" r="r" b="b"/>
            <a:pathLst>
              <a:path w="10868660" h="522605">
                <a:moveTo>
                  <a:pt x="10868660" y="0"/>
                </a:moveTo>
                <a:lnTo>
                  <a:pt x="0" y="0"/>
                </a:lnTo>
                <a:lnTo>
                  <a:pt x="0" y="522605"/>
                </a:lnTo>
                <a:lnTo>
                  <a:pt x="9891852" y="522605"/>
                </a:lnTo>
                <a:lnTo>
                  <a:pt x="9891852" y="522351"/>
                </a:lnTo>
                <a:lnTo>
                  <a:pt x="10868660" y="522351"/>
                </a:lnTo>
                <a:lnTo>
                  <a:pt x="9892601" y="261112"/>
                </a:lnTo>
                <a:lnTo>
                  <a:pt x="10868660" y="0"/>
                </a:lnTo>
                <a:close/>
              </a:path>
            </a:pathLst>
          </a:custGeom>
          <a:solidFill>
            <a:srgbClr val="FFC000">
              <a:alpha val="6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401ECB-2C39-2A57-5AC4-111924FAF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4498">
            <a:off x="10408906" y="618401"/>
            <a:ext cx="1159716" cy="107317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" y="163067"/>
            <a:ext cx="3575330" cy="522605"/>
          </a:xfrm>
          <a:custGeom>
            <a:avLst/>
            <a:gdLst/>
            <a:ahLst/>
            <a:cxnLst/>
            <a:rect l="l" t="t" r="r" b="b"/>
            <a:pathLst>
              <a:path w="3766185" h="522605">
                <a:moveTo>
                  <a:pt x="3765804" y="522351"/>
                </a:moveTo>
                <a:lnTo>
                  <a:pt x="3427780" y="260858"/>
                </a:lnTo>
                <a:lnTo>
                  <a:pt x="3765677" y="0"/>
                </a:lnTo>
                <a:lnTo>
                  <a:pt x="0" y="0"/>
                </a:lnTo>
                <a:lnTo>
                  <a:pt x="0" y="522605"/>
                </a:lnTo>
                <a:lnTo>
                  <a:pt x="3427196" y="522605"/>
                </a:lnTo>
                <a:lnTo>
                  <a:pt x="3427196" y="261302"/>
                </a:lnTo>
                <a:lnTo>
                  <a:pt x="3427476" y="261099"/>
                </a:lnTo>
                <a:lnTo>
                  <a:pt x="3427476" y="522351"/>
                </a:lnTo>
                <a:lnTo>
                  <a:pt x="3765804" y="522351"/>
                </a:lnTo>
                <a:close/>
              </a:path>
            </a:pathLst>
          </a:custGeom>
          <a:solidFill>
            <a:srgbClr val="FFC000">
              <a:alpha val="6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764" y="74684"/>
            <a:ext cx="329243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B</a:t>
            </a:r>
            <a:r>
              <a:rPr spc="-10" dirty="0"/>
              <a:t>read</a:t>
            </a:r>
            <a:r>
              <a:rPr lang="en-US" spc="-10" dirty="0"/>
              <a:t>s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4938077" y="58706"/>
            <a:ext cx="3678594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WHOLE</a:t>
            </a:r>
            <a:r>
              <a:rPr sz="11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GRAIN</a:t>
            </a: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 **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and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WHOLE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WHEAT</a:t>
            </a:r>
            <a:r>
              <a:rPr sz="1100" b="1" spc="-7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BREAD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ALLOWED</a:t>
            </a:r>
            <a:r>
              <a:rPr sz="1100" b="1" spc="-2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BREAD</a:t>
            </a:r>
            <a:r>
              <a:rPr sz="1100" b="1" spc="-7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SIZES:</a:t>
            </a:r>
            <a:endParaRPr sz="1100" dirty="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1</a:t>
            </a:r>
            <a:r>
              <a:rPr lang="en-US" sz="1100" b="1" dirty="0">
                <a:solidFill>
                  <a:srgbClr val="BBBA31"/>
                </a:solidFill>
                <a:latin typeface="Lucida Sans"/>
                <a:cs typeface="Lucida Sans"/>
              </a:rPr>
              <a:t>2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-</a:t>
            </a:r>
            <a:r>
              <a:rPr lang="en-US" sz="1100" b="1" dirty="0">
                <a:solidFill>
                  <a:srgbClr val="BBBA31"/>
                </a:solidFill>
                <a:latin typeface="Lucida Sans"/>
                <a:cs typeface="Lucida Sans"/>
              </a:rPr>
              <a:t> 32</a:t>
            </a:r>
            <a:r>
              <a:rPr sz="1100" b="1" spc="-25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BBBA31"/>
                </a:solidFill>
                <a:latin typeface="Lucida Sans"/>
                <a:cs typeface="Lucida Sans"/>
              </a:rPr>
              <a:t>OZ</a:t>
            </a:r>
            <a:r>
              <a:rPr sz="1100" b="1" spc="-70" dirty="0">
                <a:solidFill>
                  <a:srgbClr val="BBBA31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BBBA31"/>
                </a:solidFill>
                <a:latin typeface="Lucida Sans"/>
                <a:cs typeface="Lucida Sans"/>
              </a:rPr>
              <a:t>BREAD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4884" y="685800"/>
            <a:ext cx="5352116" cy="88549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100% Whole Wheat Breads, Buns, or Rolls with “w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hole wheat flour" and/or "bromated whole wheat flour" as the only flour listed in the ingredients</a:t>
            </a:r>
            <a:endParaRPr lang="en-US" sz="1100" dirty="0">
              <a:solidFill>
                <a:schemeClr val="bg1">
                  <a:lumMod val="49000"/>
                </a:schemeClr>
              </a:solidFill>
              <a:latin typeface="Lucida Sans"/>
              <a:cs typeface="Lucida Sans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Whole Grain Breads, Buns, or Rolls with 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at least 50% whole grains with the remaining grains being either enriched or whole grains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Whole grain pita, English muffin, bagels, naan</a:t>
            </a:r>
            <a:endParaRPr lang="en-US" sz="1100" dirty="0">
              <a:solidFill>
                <a:schemeClr val="bg1">
                  <a:lumMod val="49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1299" y="1666790"/>
            <a:ext cx="3779520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171450" algn="l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3204" algn="l"/>
              </a:tabLst>
            </a:pP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24</a:t>
            </a:r>
            <a:r>
              <a:rPr sz="1100" spc="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oz</a:t>
            </a:r>
            <a:r>
              <a:rPr sz="1100" spc="-2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packages</a:t>
            </a:r>
            <a:r>
              <a:rPr sz="1100" spc="-3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for</a:t>
            </a:r>
            <a:r>
              <a:rPr sz="1100" spc="-1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women</a:t>
            </a:r>
            <a:r>
              <a:rPr sz="1100" spc="1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breastfeeding</a:t>
            </a:r>
            <a:r>
              <a:rPr sz="1100" spc="-13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multiples</a:t>
            </a:r>
            <a:endParaRPr lang="en-US" sz="1100" dirty="0">
              <a:latin typeface="Lucida Sans"/>
              <a:cs typeface="Lucida Sans"/>
            </a:endParaRPr>
          </a:p>
          <a:p>
            <a:pPr marL="241300" indent="-171450" algn="l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3204" algn="l"/>
              </a:tabLst>
            </a:pPr>
            <a:r>
              <a:rPr lang="en-US" sz="1100" spc="-10" dirty="0">
                <a:solidFill>
                  <a:srgbClr val="777879"/>
                </a:solidFill>
                <a:latin typeface="Lucida Sans"/>
                <a:cs typeface="Lucida Sans"/>
              </a:rPr>
              <a:t>12</a:t>
            </a:r>
            <a:r>
              <a:rPr sz="1100" spc="-10" dirty="0">
                <a:solidFill>
                  <a:srgbClr val="777879"/>
                </a:solidFill>
                <a:latin typeface="Lucida Sans"/>
                <a:cs typeface="Lucida Sans"/>
              </a:rPr>
              <a:t>-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16</a:t>
            </a:r>
            <a:r>
              <a:rPr sz="1100" spc="-2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oz</a:t>
            </a:r>
            <a:r>
              <a:rPr sz="1100" spc="-1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packages</a:t>
            </a:r>
            <a:r>
              <a:rPr sz="1100" spc="-4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for</a:t>
            </a:r>
            <a:r>
              <a:rPr sz="1100" spc="-1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all</a:t>
            </a:r>
            <a:r>
              <a:rPr sz="1100" spc="-2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other</a:t>
            </a:r>
            <a:r>
              <a:rPr sz="1100" spc="-3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women</a:t>
            </a:r>
            <a:r>
              <a:rPr sz="1100" spc="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and</a:t>
            </a:r>
            <a:r>
              <a:rPr sz="1100" spc="-8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children.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637" y="2042418"/>
            <a:ext cx="300228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0" marR="5080" indent="-940435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WHOLE</a:t>
            </a:r>
            <a:r>
              <a:rPr sz="1100" b="1" spc="-5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GRAIN</a:t>
            </a:r>
            <a:r>
              <a:rPr sz="1100" b="1" spc="-4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and</a:t>
            </a:r>
            <a:r>
              <a:rPr sz="1100" b="1" spc="-3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WHOLE</a:t>
            </a:r>
            <a:r>
              <a:rPr sz="1100" b="1" spc="-4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WHEAT</a:t>
            </a:r>
            <a:r>
              <a:rPr sz="1100" b="1" spc="-1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BREAD </a:t>
            </a: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180" y="2420390"/>
            <a:ext cx="661983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909445" algn="l"/>
              </a:tabLst>
            </a:pPr>
            <a:r>
              <a:rPr lang="en-US" sz="1100" dirty="0">
                <a:solidFill>
                  <a:srgbClr val="6C6D70"/>
                </a:solidFill>
                <a:latin typeface="Lucida Sans"/>
                <a:cs typeface="Lucida Sans"/>
              </a:rPr>
              <a:t>Store-made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breads</a:t>
            </a:r>
            <a:r>
              <a:rPr lang="en-US" sz="1100" spc="-10" dirty="0">
                <a:solidFill>
                  <a:srgbClr val="6C6D70"/>
                </a:solidFill>
                <a:latin typeface="Lucida Sans"/>
                <a:cs typeface="Lucida Sans"/>
              </a:rPr>
              <a:t>     Breads with enriched flour as first ingredient	</a:t>
            </a:r>
            <a:endParaRPr lang="en-US"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9445" algn="l"/>
              </a:tabLst>
            </a:pPr>
            <a:endParaRPr sz="1100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197" y="1104112"/>
            <a:ext cx="40112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If</a:t>
            </a:r>
            <a:r>
              <a:rPr sz="1100" b="1" spc="-4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a</a:t>
            </a:r>
            <a:r>
              <a:rPr sz="1100" b="1" spc="-1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WIC</a:t>
            </a:r>
            <a:r>
              <a:rPr sz="1100" b="1" spc="-2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approved</a:t>
            </a:r>
            <a:r>
              <a:rPr sz="1100" b="1" spc="-4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bread</a:t>
            </a:r>
            <a:r>
              <a:rPr sz="1100" b="1" spc="-1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is</a:t>
            </a:r>
            <a:r>
              <a:rPr sz="1100" b="1" spc="-3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available</a:t>
            </a:r>
            <a:r>
              <a:rPr sz="1100" b="1" spc="-1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when</a:t>
            </a:r>
            <a:r>
              <a:rPr sz="1100" b="1" spc="-1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221F1F"/>
                </a:solidFill>
                <a:latin typeface="Lucida Sans"/>
                <a:cs typeface="Lucida Sans"/>
              </a:rPr>
              <a:t>choosing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your</a:t>
            </a:r>
            <a:r>
              <a:rPr sz="1100" b="1" spc="-3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Whole Grain</a:t>
            </a:r>
            <a:r>
              <a:rPr sz="1100" b="1" spc="-1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Item,</a:t>
            </a:r>
            <a:r>
              <a:rPr sz="1100" b="1" spc="-5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consider</a:t>
            </a:r>
            <a:r>
              <a:rPr sz="1100" b="1" spc="-4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221F1F"/>
                </a:solidFill>
                <a:latin typeface="Lucida Sans"/>
                <a:cs typeface="Lucida Sans"/>
              </a:rPr>
              <a:t>purchasing</a:t>
            </a:r>
            <a:r>
              <a:rPr sz="1100" b="1" spc="-4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221F1F"/>
                </a:solidFill>
                <a:latin typeface="Lucida Sans"/>
                <a:cs typeface="Lucida Sans"/>
              </a:rPr>
              <a:t>WIC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approved</a:t>
            </a:r>
            <a:r>
              <a:rPr sz="1100" b="1" spc="-4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whole</a:t>
            </a:r>
            <a:r>
              <a:rPr sz="1100" b="1" spc="-3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wheat</a:t>
            </a:r>
            <a:r>
              <a:rPr sz="1100" b="1" spc="-1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pasta,</a:t>
            </a:r>
            <a:r>
              <a:rPr sz="1100" b="1" spc="-3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oatmeal,</a:t>
            </a:r>
            <a:r>
              <a:rPr sz="1100" b="1" spc="-2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tortillas</a:t>
            </a:r>
            <a:r>
              <a:rPr sz="1100" b="1" spc="-30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spc="-25" dirty="0">
                <a:solidFill>
                  <a:srgbClr val="221F1F"/>
                </a:solidFill>
                <a:latin typeface="Lucida Sans"/>
                <a:cs typeface="Lucida Sans"/>
              </a:rPr>
              <a:t>or </a:t>
            </a:r>
            <a:r>
              <a:rPr sz="1100" b="1" dirty="0">
                <a:solidFill>
                  <a:srgbClr val="221F1F"/>
                </a:solidFill>
                <a:latin typeface="Lucida Sans"/>
                <a:cs typeface="Lucida Sans"/>
              </a:rPr>
              <a:t>brown</a:t>
            </a:r>
            <a:r>
              <a:rPr sz="1100" b="1" spc="-55" dirty="0">
                <a:solidFill>
                  <a:srgbClr val="221F1F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221F1F"/>
                </a:solidFill>
                <a:latin typeface="Lucida Sans"/>
                <a:cs typeface="Lucida Sans"/>
              </a:rPr>
              <a:t>rice.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033" y="976151"/>
            <a:ext cx="4111625" cy="940435"/>
          </a:xfrm>
          <a:custGeom>
            <a:avLst/>
            <a:gdLst/>
            <a:ahLst/>
            <a:cxnLst/>
            <a:rect l="l" t="t" r="r" b="b"/>
            <a:pathLst>
              <a:path w="4111625" h="940435">
                <a:moveTo>
                  <a:pt x="376161" y="0"/>
                </a:moveTo>
                <a:lnTo>
                  <a:pt x="257390" y="5715"/>
                </a:lnTo>
                <a:lnTo>
                  <a:pt x="154139" y="21717"/>
                </a:lnTo>
                <a:lnTo>
                  <a:pt x="72669" y="46088"/>
                </a:lnTo>
                <a:lnTo>
                  <a:pt x="19202" y="76949"/>
                </a:lnTo>
                <a:lnTo>
                  <a:pt x="0" y="112509"/>
                </a:lnTo>
                <a:lnTo>
                  <a:pt x="0" y="827544"/>
                </a:lnTo>
                <a:lnTo>
                  <a:pt x="19202" y="863104"/>
                </a:lnTo>
                <a:lnTo>
                  <a:pt x="72669" y="893965"/>
                </a:lnTo>
                <a:lnTo>
                  <a:pt x="154139" y="918337"/>
                </a:lnTo>
                <a:lnTo>
                  <a:pt x="257390" y="934338"/>
                </a:lnTo>
                <a:lnTo>
                  <a:pt x="376161" y="940181"/>
                </a:lnTo>
                <a:lnTo>
                  <a:pt x="3735362" y="940181"/>
                </a:lnTo>
                <a:lnTo>
                  <a:pt x="3854094" y="934338"/>
                </a:lnTo>
                <a:lnTo>
                  <a:pt x="3957332" y="918337"/>
                </a:lnTo>
                <a:lnTo>
                  <a:pt x="4038854" y="893965"/>
                </a:lnTo>
                <a:lnTo>
                  <a:pt x="4092321" y="863104"/>
                </a:lnTo>
                <a:lnTo>
                  <a:pt x="4111498" y="827544"/>
                </a:lnTo>
                <a:lnTo>
                  <a:pt x="4111498" y="112509"/>
                </a:lnTo>
                <a:lnTo>
                  <a:pt x="4092321" y="76949"/>
                </a:lnTo>
                <a:lnTo>
                  <a:pt x="4038854" y="46088"/>
                </a:lnTo>
                <a:lnTo>
                  <a:pt x="3957332" y="21717"/>
                </a:lnTo>
                <a:lnTo>
                  <a:pt x="3854094" y="5715"/>
                </a:lnTo>
                <a:lnTo>
                  <a:pt x="3735362" y="0"/>
                </a:lnTo>
                <a:lnTo>
                  <a:pt x="376161" y="0"/>
                </a:lnTo>
                <a:close/>
              </a:path>
            </a:pathLst>
          </a:custGeom>
          <a:ln w="76200">
            <a:solidFill>
              <a:srgbClr val="F895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782550" y="254633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solidFill>
                  <a:srgbClr val="898989"/>
                </a:solidFill>
                <a:latin typeface="Calibri"/>
                <a:cs typeface="Calibri"/>
              </a:rPr>
              <a:t>9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97856F-0D3D-DEC0-7170-D904E6C742E8}"/>
              </a:ext>
            </a:extLst>
          </p:cNvPr>
          <p:cNvCxnSpPr/>
          <p:nvPr/>
        </p:nvCxnSpPr>
        <p:spPr>
          <a:xfrm>
            <a:off x="0" y="26670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bject 6">
            <a:extLst>
              <a:ext uri="{FF2B5EF4-FFF2-40B4-BE49-F238E27FC236}">
                <a16:creationId xmlns:a16="http://schemas.microsoft.com/office/drawing/2014/main" id="{98B2F5BC-8B40-8A5F-BD24-1521B91892C7}"/>
              </a:ext>
            </a:extLst>
          </p:cNvPr>
          <p:cNvSpPr txBox="1">
            <a:spLocks/>
          </p:cNvSpPr>
          <p:nvPr/>
        </p:nvSpPr>
        <p:spPr>
          <a:xfrm>
            <a:off x="215863" y="2621000"/>
            <a:ext cx="8959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dirty="0"/>
              <a:t>Other Whole Grains</a:t>
            </a:r>
            <a:endParaRPr lang="en-US" spc="-40" dirty="0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A4ECDEF2-3A4C-5EC8-5DAE-83707A81B8CA}"/>
              </a:ext>
            </a:extLst>
          </p:cNvPr>
          <p:cNvSpPr txBox="1"/>
          <p:nvPr/>
        </p:nvSpPr>
        <p:spPr>
          <a:xfrm>
            <a:off x="212764" y="3352800"/>
            <a:ext cx="184463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OA</a:t>
            </a:r>
            <a:r>
              <a:rPr lang="en-US"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TS &amp; RICE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endParaRPr lang="en-US" sz="1100" b="1" spc="-10" dirty="0">
              <a:solidFill>
                <a:srgbClr val="48307D"/>
              </a:solidFill>
              <a:latin typeface="Lucida Sans"/>
              <a:cs typeface="Lucida Sans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1F6D62FC-0C91-920F-D830-38F12F28395C}"/>
              </a:ext>
            </a:extLst>
          </p:cNvPr>
          <p:cNvSpPr txBox="1"/>
          <p:nvPr/>
        </p:nvSpPr>
        <p:spPr>
          <a:xfrm>
            <a:off x="184411" y="3763232"/>
            <a:ext cx="2921000" cy="72904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84150" marR="5080" indent="-1714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77879"/>
                </a:solidFill>
                <a:latin typeface="Lucida Sans"/>
                <a:cs typeface="Lucida Sans"/>
              </a:rPr>
              <a:t>14 – 32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oz</a:t>
            </a:r>
            <a:r>
              <a:rPr sz="1100" spc="5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packages</a:t>
            </a:r>
            <a:endParaRPr lang="en-US" sz="1100" spc="-10" dirty="0">
              <a:solidFill>
                <a:srgbClr val="777879"/>
              </a:solidFill>
              <a:latin typeface="Lucida Sans"/>
              <a:cs typeface="Lucida Sans"/>
            </a:endParaRPr>
          </a:p>
          <a:p>
            <a:pPr marL="184150" marR="5080" indent="-1714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spc="-40" dirty="0">
                <a:solidFill>
                  <a:srgbClr val="777879"/>
                </a:solidFill>
                <a:latin typeface="Lucida Sans"/>
                <a:cs typeface="Lucida Sans"/>
              </a:rPr>
              <a:t> R</a:t>
            </a:r>
            <a:r>
              <a:rPr lang="en-US" sz="1100" spc="-10" dirty="0">
                <a:solidFill>
                  <a:srgbClr val="777879"/>
                </a:solidFill>
                <a:latin typeface="Lucida Sans"/>
                <a:cs typeface="Lucida Sans"/>
              </a:rPr>
              <a:t>egular</a:t>
            </a:r>
            <a:r>
              <a:rPr sz="1100" spc="-130" dirty="0">
                <a:solidFill>
                  <a:srgbClr val="777879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777879"/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rgbClr val="777879"/>
                </a:solidFill>
                <a:latin typeface="Lucida Sans"/>
                <a:cs typeface="Lucida Sans"/>
              </a:rPr>
              <a:t>organic</a:t>
            </a:r>
            <a:endParaRPr lang="en-US" sz="1100" spc="-65" dirty="0">
              <a:solidFill>
                <a:srgbClr val="777879"/>
              </a:solidFill>
              <a:latin typeface="Lucida Sans"/>
              <a:cs typeface="Lucida Sans"/>
            </a:endParaRPr>
          </a:p>
          <a:p>
            <a:pPr marL="184150" marR="508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spc="-10" dirty="0">
                <a:solidFill>
                  <a:srgbClr val="777879"/>
                </a:solidFill>
                <a:latin typeface="Lucida Sans"/>
                <a:cs typeface="Lucida Sans"/>
              </a:rPr>
              <a:t>Instant, quick or regular cooking</a:t>
            </a:r>
          </a:p>
          <a:p>
            <a:pPr marL="184150" marR="508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spc="-10" dirty="0">
                <a:solidFill>
                  <a:srgbClr val="777879"/>
                </a:solidFill>
                <a:latin typeface="Lucida Sans"/>
                <a:cs typeface="Lucida Sans"/>
              </a:rPr>
              <a:t>Oats and rice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247B27-7B3E-E456-5F7E-7D7034662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1" y="4497480"/>
            <a:ext cx="1276816" cy="1017393"/>
          </a:xfrm>
          <a:prstGeom prst="rect">
            <a:avLst/>
          </a:prstGeom>
        </p:spPr>
      </p:pic>
      <p:sp>
        <p:nvSpPr>
          <p:cNvPr id="30" name="object 5">
            <a:extLst>
              <a:ext uri="{FF2B5EF4-FFF2-40B4-BE49-F238E27FC236}">
                <a16:creationId xmlns:a16="http://schemas.microsoft.com/office/drawing/2014/main" id="{C13E7465-5FD0-E5CB-CC53-746851E195A0}"/>
              </a:ext>
            </a:extLst>
          </p:cNvPr>
          <p:cNvSpPr txBox="1"/>
          <p:nvPr/>
        </p:nvSpPr>
        <p:spPr>
          <a:xfrm>
            <a:off x="212764" y="5474654"/>
            <a:ext cx="2512695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en-US"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OTHER WHOLE GRAINS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3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97BB49-67C5-8749-5D03-42DACFAA8B5A}"/>
              </a:ext>
            </a:extLst>
          </p:cNvPr>
          <p:cNvSpPr txBox="1"/>
          <p:nvPr/>
        </p:nvSpPr>
        <p:spPr>
          <a:xfrm>
            <a:off x="120292" y="5906113"/>
            <a:ext cx="3689708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84785" indent="-172720"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Added fats, sugars, oils or sodium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6C6D7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Individual/Single-serve</a:t>
            </a:r>
            <a:r>
              <a:rPr kumimoji="0" lang="en-US" sz="1100" b="0" i="0" u="none" strike="noStrike" kern="0" cap="none" spc="475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packages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marR="0" lvl="0" indent="-1727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Flavored</a:t>
            </a:r>
            <a:endParaRPr lang="en-US" sz="1100" b="0" i="0" u="none" strike="noStrike" kern="0" cap="none" spc="-10" normalizeH="0" baseline="0" noProof="0">
              <a:ln>
                <a:noFill/>
              </a:ln>
              <a:solidFill>
                <a:srgbClr val="6C6D7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indent="-172720">
              <a:buFont typeface="Arial"/>
              <a:buChar char="•"/>
              <a:tabLst>
                <a:tab pos="185420" algn="l"/>
              </a:tabLst>
              <a:defRPr/>
            </a:pPr>
            <a:r>
              <a:rPr lang="en-US" sz="1100" dirty="0">
                <a:solidFill>
                  <a:srgbClr val="7F7F7F"/>
                </a:solidFill>
                <a:latin typeface="Lucida Sans"/>
                <a:cs typeface="Lucida Sans"/>
              </a:rPr>
              <a:t>Rice that is 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hite or</a:t>
            </a:r>
            <a:r>
              <a:rPr kumimoji="0" lang="en-US" sz="1100" b="0" i="0" u="none" strike="noStrike" kern="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seasoned</a:t>
            </a:r>
          </a:p>
          <a:p>
            <a:pPr marL="184785" indent="-172720">
              <a:buFont typeface="Arial"/>
              <a:buChar char="•"/>
              <a:tabLst>
                <a:tab pos="185420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Frozen,</a:t>
            </a:r>
            <a:r>
              <a:rPr kumimoji="0" lang="en-US" sz="1100" b="0" i="0" u="none" strike="noStrike" kern="0" cap="none" spc="-2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single-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serve,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or</a:t>
            </a:r>
            <a:r>
              <a:rPr kumimoji="0" lang="en-US" sz="1100" b="0" i="0" u="none" strike="noStrike" kern="0" cap="none" spc="1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ready to</a:t>
            </a:r>
            <a:r>
              <a:rPr kumimoji="0" lang="en-US" sz="1100" b="0" i="0" u="none" strike="noStrike" kern="0" cap="none" spc="-125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r>
              <a:rPr kumimoji="0" lang="en-US" sz="1100" b="0" i="0" u="none" strike="noStrike" kern="0" cap="none" spc="-2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serve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ucida Sans"/>
                <a:cs typeface="Lucida Sans"/>
              </a:rPr>
              <a:t>packets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785" indent="-172720">
              <a:buFont typeface="Arial"/>
              <a:buChar char="•"/>
              <a:tabLst>
                <a:tab pos="185420" algn="l"/>
              </a:tabLst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C9609316-2705-6122-889E-5250B88907AB}"/>
              </a:ext>
            </a:extLst>
          </p:cNvPr>
          <p:cNvSpPr txBox="1"/>
          <p:nvPr/>
        </p:nvSpPr>
        <p:spPr>
          <a:xfrm>
            <a:off x="3505200" y="3347358"/>
            <a:ext cx="1362643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GRAIN OPTIONS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E255A64-8165-ED12-E912-0147BC771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173" y="4642277"/>
            <a:ext cx="1392518" cy="727797"/>
          </a:xfrm>
          <a:prstGeom prst="rect">
            <a:avLst/>
          </a:prstGeom>
        </p:spPr>
      </p:pic>
      <p:sp>
        <p:nvSpPr>
          <p:cNvPr id="35" name="object 13">
            <a:extLst>
              <a:ext uri="{FF2B5EF4-FFF2-40B4-BE49-F238E27FC236}">
                <a16:creationId xmlns:a16="http://schemas.microsoft.com/office/drawing/2014/main" id="{291475EB-A220-09FC-3A28-A536CA87D752}"/>
              </a:ext>
            </a:extLst>
          </p:cNvPr>
          <p:cNvSpPr txBox="1"/>
          <p:nvPr/>
        </p:nvSpPr>
        <p:spPr>
          <a:xfrm>
            <a:off x="3426375" y="5602333"/>
            <a:ext cx="4426902" cy="60516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1818005">
              <a:lnSpc>
                <a:spcPct val="115399"/>
              </a:lnSpc>
              <a:spcBef>
                <a:spcPts val="100"/>
              </a:spcBef>
            </a:pP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GRAIN OPTIONS</a:t>
            </a:r>
          </a:p>
          <a:p>
            <a:pPr marL="12700" marR="1818005">
              <a:lnSpc>
                <a:spcPct val="115399"/>
              </a:lnSpc>
              <a:spcBef>
                <a:spcPts val="100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10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lang="en-US" sz="1100" b="1" spc="-10" dirty="0">
              <a:solidFill>
                <a:srgbClr val="FF0000"/>
              </a:solidFill>
              <a:latin typeface="Lucida Sans"/>
              <a:cs typeface="Lucida Sans"/>
            </a:endParaRPr>
          </a:p>
          <a:p>
            <a:pPr marL="184150" marR="1818005" indent="-17145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rgbClr val="6C6D70"/>
                </a:solidFill>
                <a:effectLst/>
                <a:uLnTx/>
                <a:uFillTx/>
                <a:latin typeface="Lucida Sans"/>
                <a:cs typeface="Lucida Sans"/>
              </a:rPr>
              <a:t>Added fats, sugars, oils or sodium</a:t>
            </a:r>
            <a:endParaRPr lang="en-US" sz="1100" b="0" i="0" u="none" strike="noStrike" kern="0" cap="none" spc="-10" normalizeH="0" baseline="0" noProof="0" dirty="0">
              <a:ln>
                <a:noFill/>
              </a:ln>
              <a:solidFill>
                <a:srgbClr val="6C6D7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F21F65D1-D2C5-256E-C21B-08F749C6F043}"/>
              </a:ext>
            </a:extLst>
          </p:cNvPr>
          <p:cNvSpPr txBox="1"/>
          <p:nvPr/>
        </p:nvSpPr>
        <p:spPr>
          <a:xfrm>
            <a:off x="6507129" y="3346288"/>
            <a:ext cx="160718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WHOLE</a:t>
            </a:r>
            <a:r>
              <a:rPr sz="1100" b="1" spc="-7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48307D"/>
                </a:solidFill>
                <a:latin typeface="Lucida Sans"/>
                <a:cs typeface="Lucida Sans"/>
              </a:rPr>
              <a:t>WHEAT</a:t>
            </a:r>
            <a:r>
              <a:rPr sz="1100" b="1" spc="-85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PASTA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9B47F8DA-401B-A0DB-CDDB-69233F967F59}"/>
              </a:ext>
            </a:extLst>
          </p:cNvPr>
          <p:cNvSpPr txBox="1"/>
          <p:nvPr/>
        </p:nvSpPr>
        <p:spPr>
          <a:xfrm>
            <a:off x="6511842" y="3765952"/>
            <a:ext cx="268351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5"/>
              </a:spcBef>
              <a:buSzPct val="81818"/>
              <a:buFont typeface="Arial" panose="020B0604020202020204" pitchFamily="34" charset="0"/>
              <a:buChar char="•"/>
              <a:tabLst>
                <a:tab pos="63500" algn="l"/>
              </a:tabLst>
            </a:pPr>
            <a:r>
              <a:rPr lang="en-US" sz="1100" spc="-10" dirty="0">
                <a:solidFill>
                  <a:srgbClr val="7F7F7F"/>
                </a:solidFill>
                <a:latin typeface="Lucida Sans"/>
                <a:cs typeface="Lucida Sans"/>
              </a:rPr>
              <a:t>12 – 32 oz. packages of any shape 100% whole wheat pasta including organic </a:t>
            </a:r>
            <a:endParaRPr lang="en-US" sz="1100" dirty="0">
              <a:latin typeface="Lucida Sans"/>
              <a:cs typeface="Lucida San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0DCE83-2247-AD73-1A3D-62C58CD69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1300" y="4204910"/>
            <a:ext cx="1521391" cy="1144937"/>
          </a:xfrm>
          <a:prstGeom prst="rect">
            <a:avLst/>
          </a:prstGeom>
        </p:spPr>
      </p:pic>
      <p:sp>
        <p:nvSpPr>
          <p:cNvPr id="40" name="object 14">
            <a:extLst>
              <a:ext uri="{FF2B5EF4-FFF2-40B4-BE49-F238E27FC236}">
                <a16:creationId xmlns:a16="http://schemas.microsoft.com/office/drawing/2014/main" id="{CDC1DA96-DF6B-0289-B695-F8B12FCB8B5B}"/>
              </a:ext>
            </a:extLst>
          </p:cNvPr>
          <p:cNvSpPr txBox="1"/>
          <p:nvPr/>
        </p:nvSpPr>
        <p:spPr>
          <a:xfrm>
            <a:off x="9565910" y="3182682"/>
            <a:ext cx="1017476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TORTILLAS</a:t>
            </a:r>
            <a:r>
              <a:rPr lang="en-US"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 **</a:t>
            </a:r>
            <a:r>
              <a:rPr sz="1100" b="1" spc="-1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BBBA31"/>
                </a:solidFill>
                <a:latin typeface="Lucida Sans"/>
                <a:cs typeface="Lucida Sans"/>
              </a:rPr>
              <a:t>ALLOWED: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9A0B084D-02D8-2834-3105-EA2DD8A7E839}"/>
              </a:ext>
            </a:extLst>
          </p:cNvPr>
          <p:cNvSpPr txBox="1"/>
          <p:nvPr/>
        </p:nvSpPr>
        <p:spPr>
          <a:xfrm>
            <a:off x="9418478" y="3577333"/>
            <a:ext cx="2545047" cy="136768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100" spc="-25" dirty="0">
                <a:solidFill>
                  <a:srgbClr val="6C6D70"/>
                </a:solidFill>
                <a:latin typeface="Lucida Sans"/>
                <a:cs typeface="Lucida Sans"/>
              </a:rPr>
              <a:t>8 – 32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oz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 packages</a:t>
            </a:r>
            <a:r>
              <a:rPr sz="1100" spc="-2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of</a:t>
            </a:r>
            <a:endParaRPr sz="1100" dirty="0">
              <a:latin typeface="Lucida Sans"/>
              <a:cs typeface="Lucida Sans"/>
            </a:endParaRPr>
          </a:p>
          <a:p>
            <a:pPr marL="184150">
              <a:lnSpc>
                <a:spcPct val="100000"/>
              </a:lnSpc>
            </a:pP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whole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wheat</a:t>
            </a:r>
            <a:r>
              <a:rPr sz="1100" spc="-4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6C6D70"/>
                </a:solidFill>
                <a:latin typeface="Lucida Sans"/>
                <a:cs typeface="Lucida Sans"/>
              </a:rPr>
              <a:t>or</a:t>
            </a:r>
            <a:r>
              <a:rPr sz="1100" spc="-1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6C6D70"/>
                </a:solidFill>
                <a:latin typeface="Lucida Sans"/>
                <a:cs typeface="Lucida Sans"/>
              </a:rPr>
              <a:t>soft</a:t>
            </a:r>
            <a:r>
              <a:rPr sz="1100" spc="-50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6C6D70"/>
                </a:solidFill>
                <a:latin typeface="Lucida Sans"/>
                <a:cs typeface="Lucida Sans"/>
              </a:rPr>
              <a:t>corn</a:t>
            </a:r>
            <a:r>
              <a:rPr lang="en-US" sz="1100" spc="-225" dirty="0">
                <a:solidFill>
                  <a:srgbClr val="6C6D70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6C6D70"/>
                </a:solidFill>
                <a:latin typeface="Lucida Sans"/>
                <a:cs typeface="Lucida Sans"/>
              </a:rPr>
              <a:t>tortillas</a:t>
            </a:r>
            <a:endParaRPr sz="1100" dirty="0"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20" dirty="0">
                <a:solidFill>
                  <a:srgbClr val="7F7F7F"/>
                </a:solidFill>
                <a:latin typeface="Lucida Sans"/>
                <a:cs typeface="Lucida Sans"/>
              </a:rPr>
              <a:t>Regular</a:t>
            </a:r>
            <a:r>
              <a:rPr sz="1100" spc="-5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7F7F7F"/>
                </a:solidFill>
                <a:latin typeface="Lucida Sans"/>
                <a:cs typeface="Lucida Sans"/>
              </a:rPr>
              <a:t>or</a:t>
            </a:r>
            <a:r>
              <a:rPr sz="1100" spc="-25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organic</a:t>
            </a:r>
            <a:r>
              <a:rPr lang="en-US" sz="1100" spc="-10" dirty="0">
                <a:solidFill>
                  <a:srgbClr val="7F7F7F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7F7F7F"/>
                </a:solidFill>
                <a:latin typeface="Lucida Sans"/>
                <a:cs typeface="Lucida Sans"/>
              </a:rPr>
              <a:t>brands</a:t>
            </a:r>
            <a:endParaRPr lang="en-US" sz="1100" spc="-10" dirty="0">
              <a:solidFill>
                <a:srgbClr val="7F7F7F"/>
              </a:solidFill>
              <a:latin typeface="Lucida Sans"/>
              <a:cs typeface="Lucida Sans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100" spc="-1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Soft corn tortilla made with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 ground masa flour (corn flour)</a:t>
            </a:r>
            <a:r>
              <a:rPr lang="en-US" sz="1100" spc="-1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 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whole corn, corn (masa), whole ground corn, corn masa flour, masa harina, and white corn flour.</a:t>
            </a:r>
            <a:endParaRPr sz="1100" dirty="0">
              <a:solidFill>
                <a:schemeClr val="bg1">
                  <a:lumMod val="49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76A4B-6572-0484-CF6E-ABF69E13A1EF}"/>
              </a:ext>
            </a:extLst>
          </p:cNvPr>
          <p:cNvSpPr txBox="1"/>
          <p:nvPr/>
        </p:nvSpPr>
        <p:spPr>
          <a:xfrm>
            <a:off x="8227740" y="2078458"/>
            <a:ext cx="464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10" dirty="0">
                <a:solidFill>
                  <a:srgbClr val="48307D"/>
                </a:solidFill>
                <a:latin typeface="Lucida Sans"/>
                <a:cs typeface="Lucida Sans"/>
              </a:rPr>
              <a:t>**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E9E9C-E5ED-E20C-4ECB-A7B0B6470952}"/>
              </a:ext>
            </a:extLst>
          </p:cNvPr>
          <p:cNvSpPr txBox="1"/>
          <p:nvPr/>
        </p:nvSpPr>
        <p:spPr>
          <a:xfrm>
            <a:off x="8572211" y="2070971"/>
            <a:ext cx="381061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rgbClr val="7F7F7F"/>
                </a:solidFill>
                <a:latin typeface="Lucida Sans"/>
                <a:cs typeface="Lucida Sans"/>
              </a:rPr>
              <a:t>For allowable whole grain bread, please use the WICShopper barcode scanner or contact your local agency for an Approved Product List.</a:t>
            </a:r>
            <a:endParaRPr lang="en-US" sz="11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AC5707-A164-369A-1C1C-B5C7D06AED02}"/>
              </a:ext>
            </a:extLst>
          </p:cNvPr>
          <p:cNvSpPr txBox="1"/>
          <p:nvPr/>
        </p:nvSpPr>
        <p:spPr>
          <a:xfrm>
            <a:off x="3449388" y="3808721"/>
            <a:ext cx="2921000" cy="173188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14 – 32 </a:t>
            </a:r>
            <a:r>
              <a:rPr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oz</a:t>
            </a:r>
            <a:r>
              <a:rPr sz="1100" spc="5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packages</a:t>
            </a:r>
            <a:r>
              <a:rPr sz="1100" spc="-5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of</a:t>
            </a:r>
            <a:r>
              <a:rPr sz="1100" spc="-4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regular</a:t>
            </a:r>
            <a:r>
              <a:rPr sz="1100" spc="-13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or </a:t>
            </a:r>
            <a:r>
              <a:rPr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organi</a:t>
            </a:r>
            <a:r>
              <a:rPr lang="en-US" sz="110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c</a:t>
            </a:r>
          </a:p>
          <a:p>
            <a:pPr marL="184150" marR="508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spc="-10" dirty="0">
                <a:solidFill>
                  <a:schemeClr val="bg1">
                    <a:lumMod val="49000"/>
                  </a:schemeClr>
                </a:solidFill>
                <a:latin typeface="Lucida Sans"/>
                <a:cs typeface="Lucida Sans"/>
              </a:rPr>
              <a:t>Instant, quick or regular cooking</a:t>
            </a:r>
          </a:p>
          <a:p>
            <a:pPr marL="184150" marR="5080" indent="-1714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49000"/>
                  </a:schemeClr>
                </a:solidFill>
                <a:latin typeface="Lucida Sans"/>
              </a:rPr>
              <a:t>Q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uinoa, bulgur, whole-grain barley, millet, triticale, amaranth, cornmeal, (including blue), corn masa flour, buckwheat, teff, </a:t>
            </a:r>
            <a:r>
              <a:rPr lang="en-US" sz="1100" b="0" i="0" err="1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kamut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, or sorghum, wheat berries, and other intact whole grains (</a:t>
            </a:r>
            <a:r>
              <a:rPr lang="en-US" sz="1100" b="0" i="0" err="1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e.g.,freekeh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, spelt, farro, etc.)</a:t>
            </a:r>
            <a:endParaRPr lang="en-US" sz="1100" spc="-10" dirty="0">
              <a:solidFill>
                <a:schemeClr val="bg1">
                  <a:lumMod val="49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6102DD95-752F-555F-7A1A-28489A9DFA4B}"/>
              </a:ext>
            </a:extLst>
          </p:cNvPr>
          <p:cNvSpPr txBox="1"/>
          <p:nvPr/>
        </p:nvSpPr>
        <p:spPr>
          <a:xfrm>
            <a:off x="6552540" y="5423666"/>
            <a:ext cx="4877459" cy="12148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1818005">
              <a:lnSpc>
                <a:spcPct val="115399"/>
              </a:lnSpc>
              <a:spcBef>
                <a:spcPts val="100"/>
              </a:spcBef>
            </a:pPr>
            <a:r>
              <a:rPr lang="en-US" sz="1100" b="1" dirty="0">
                <a:solidFill>
                  <a:srgbClr val="48307D"/>
                </a:solidFill>
                <a:latin typeface="Lucida Sans"/>
                <a:cs typeface="Lucida Sans"/>
              </a:rPr>
              <a:t>WHOLE WHEAT PASTA</a:t>
            </a:r>
          </a:p>
          <a:p>
            <a:pPr marL="12700" marR="1818005">
              <a:lnSpc>
                <a:spcPct val="115399"/>
              </a:lnSpc>
              <a:spcBef>
                <a:spcPts val="100"/>
              </a:spcBef>
            </a:pPr>
            <a:r>
              <a:rPr sz="1100" b="1" spc="-20" dirty="0">
                <a:solidFill>
                  <a:srgbClr val="48307D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FF0000"/>
                </a:solidFill>
                <a:latin typeface="Lucida Sans"/>
                <a:cs typeface="Lucida Sans"/>
              </a:rPr>
              <a:t>NOT</a:t>
            </a:r>
            <a:r>
              <a:rPr sz="1100" b="1" spc="-10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Lucida Sans"/>
                <a:cs typeface="Lucida Sans"/>
              </a:rPr>
              <a:t>ALLOWED:</a:t>
            </a:r>
            <a:endParaRPr lang="en-US" sz="1100" b="1" spc="-10" dirty="0">
              <a:solidFill>
                <a:srgbClr val="FF0000"/>
              </a:solidFill>
              <a:latin typeface="Lucida Sans"/>
              <a:cs typeface="Lucida Sans"/>
            </a:endParaRPr>
          </a:p>
          <a:p>
            <a:pPr marL="184150" marR="1818005" indent="-17145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chemeClr val="bg1">
                    <a:lumMod val="49000"/>
                  </a:schemeClr>
                </a:solidFill>
                <a:effectLst/>
                <a:uLnTx/>
                <a:uFillTx/>
                <a:latin typeface="Lucida Sans"/>
                <a:cs typeface="Lucida Sans"/>
              </a:rPr>
              <a:t>Added fats, sugars, oils or sodium.</a:t>
            </a:r>
            <a:endParaRPr lang="en-US" sz="1100" b="0" i="0" u="none" strike="noStrike" kern="0" cap="none" spc="-10" normalizeH="0" baseline="0" noProof="0" dirty="0">
              <a:ln>
                <a:noFill/>
              </a:ln>
              <a:solidFill>
                <a:schemeClr val="bg1">
                  <a:lumMod val="49000"/>
                </a:schemeClr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150" marR="1818005" indent="-17145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49000"/>
                  </a:schemeClr>
                </a:solidFill>
                <a:latin typeface="Lucida Sans"/>
              </a:rPr>
              <a:t>Pasta with flours other than “w</a:t>
            </a:r>
            <a:r>
              <a:rPr lang="en-US" sz="1100" b="0" i="0" dirty="0">
                <a:solidFill>
                  <a:schemeClr val="bg1">
                    <a:lumMod val="49000"/>
                  </a:schemeClr>
                </a:solidFill>
                <a:effectLst/>
                <a:latin typeface="Lucida Sans"/>
              </a:rPr>
              <a:t>hole wheat flour" and/or "whole durum wheat flour" </a:t>
            </a:r>
            <a:endParaRPr kumimoji="0" lang="en-US" sz="1100" b="0" i="0" u="none" strike="noStrike" kern="0" cap="none" spc="-10" normalizeH="0" baseline="0" noProof="0" dirty="0">
              <a:ln>
                <a:noFill/>
              </a:ln>
              <a:solidFill>
                <a:schemeClr val="bg1">
                  <a:lumMod val="49000"/>
                </a:schemeClr>
              </a:solidFill>
              <a:effectLst/>
              <a:uLnTx/>
              <a:uFillTx/>
              <a:latin typeface="Lucida Sans"/>
              <a:cs typeface="Lucida Sans"/>
            </a:endParaRPr>
          </a:p>
          <a:p>
            <a:pPr marL="184150" marR="1818005" indent="-17145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kumimoji="0" lang="en-US" sz="1100" b="0" i="0" u="none" strike="noStrike" kern="0" cap="none" spc="-10" normalizeH="0" baseline="0" noProof="0" dirty="0">
              <a:ln>
                <a:noFill/>
              </a:ln>
              <a:solidFill>
                <a:srgbClr val="6C6D7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c095a07-abe7-4654-9586-5fc200f50c5a" xsi:nil="true"/>
    <_ip_UnifiedCompliancePolicyProperties xmlns="http://schemas.microsoft.com/sharepoint/v3" xsi:nil="true"/>
    <lcf76f155ced4ddcb4097134ff3c332f xmlns="0afccf3a-bfa9-4bf1-afdb-0eb50c935d9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9D883EABFB142B6CF515C680BFCEC" ma:contentTypeVersion="20" ma:contentTypeDescription="Create a new document." ma:contentTypeScope="" ma:versionID="c5b74e1b2da905d4b2006bf039732c13">
  <xsd:schema xmlns:xsd="http://www.w3.org/2001/XMLSchema" xmlns:xs="http://www.w3.org/2001/XMLSchema" xmlns:p="http://schemas.microsoft.com/office/2006/metadata/properties" xmlns:ns1="http://schemas.microsoft.com/sharepoint/v3" xmlns:ns2="0afccf3a-bfa9-4bf1-afdb-0eb50c935d9e" xmlns:ns3="ec095a07-abe7-4654-9586-5fc200f50c5a" targetNamespace="http://schemas.microsoft.com/office/2006/metadata/properties" ma:root="true" ma:fieldsID="d2e6dacb0e941245fa60ee2970f72d76" ns1:_="" ns2:_="" ns3:_="">
    <xsd:import namespace="http://schemas.microsoft.com/sharepoint/v3"/>
    <xsd:import namespace="0afccf3a-bfa9-4bf1-afdb-0eb50c935d9e"/>
    <xsd:import namespace="ec095a07-abe7-4654-9586-5fc200f50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ccf3a-bfa9-4bf1-afdb-0eb50c935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95a07-abe7-4654-9586-5fc200f50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6754ab7-4678-48e2-9b6f-8c6f815af2c4}" ma:internalName="TaxCatchAll" ma:showField="CatchAllData" ma:web="ec095a07-abe7-4654-9586-5fc200f50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88031D-C5FD-4C50-AA70-877EBCA1A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A42F5-0A9A-4E87-B2A6-A2DA8BB73263}">
  <ds:schemaRefs>
    <ds:schemaRef ds:uri="http://purl.org/dc/elements/1.1/"/>
    <ds:schemaRef ds:uri="http://schemas.microsoft.com/office/2006/metadata/properties"/>
    <ds:schemaRef ds:uri="0afccf3a-bfa9-4bf1-afdb-0eb50c935d9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c095a07-abe7-4654-9586-5fc200f50c5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AC07E5-90B4-4A57-ADF9-269B20A0B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fccf3a-bfa9-4bf1-afdb-0eb50c935d9e"/>
    <ds:schemaRef ds:uri="ec095a07-abe7-4654-9586-5fc200f50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5280</Words>
  <Application>Microsoft Office PowerPoint</Application>
  <PresentationFormat>Widescreen</PresentationFormat>
  <Paragraphs>609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Lucida Sans</vt:lpstr>
      <vt:lpstr>Source Sans Pro Web</vt:lpstr>
      <vt:lpstr>Symbol</vt:lpstr>
      <vt:lpstr>Verdana</vt:lpstr>
      <vt:lpstr>Office Theme</vt:lpstr>
      <vt:lpstr>PowerPoint Presentation</vt:lpstr>
      <vt:lpstr>What WIC Provides</vt:lpstr>
      <vt:lpstr>Rights &amp; Responsibilities</vt:lpstr>
      <vt:lpstr>Non-Discrimination Notice</vt:lpstr>
      <vt:lpstr>Baby Food</vt:lpstr>
      <vt:lpstr>Fruits and Vegetables</vt:lpstr>
      <vt:lpstr>Milk and Plant-Based Beverages</vt:lpstr>
      <vt:lpstr>Cheese, Tofu, Yogurt</vt:lpstr>
      <vt:lpstr>Breads</vt:lpstr>
      <vt:lpstr>Juice – 64 oz Bottles</vt:lpstr>
      <vt:lpstr>Cereal (Whole Grain Options)</vt:lpstr>
      <vt:lpstr>Cereal (Non-Whole Grain Options)</vt:lpstr>
      <vt:lpstr>Nut and Seed Butters, Beans, Peas and Lentils</vt:lpstr>
      <vt:lpstr>Eggs and Canned Fish</vt:lpstr>
      <vt:lpstr>Frequently Asked Questions</vt:lpstr>
      <vt:lpstr>What to bring to your WIC appointment</vt:lpstr>
      <vt:lpstr>Shopping Hints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Bobbi</dc:creator>
  <cp:lastModifiedBy>Roberts-Scott, Ginger</cp:lastModifiedBy>
  <cp:revision>75</cp:revision>
  <dcterms:created xsi:type="dcterms:W3CDTF">2023-06-01T14:53:42Z</dcterms:created>
  <dcterms:modified xsi:type="dcterms:W3CDTF">2025-05-12T12:40:25Z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2023-06-01T00:00:00Z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0x010100C7D9D883EABFB142B6CF515C680BFCEC</vt:lpwstr>
  </property>
  <property fmtid="{D5CDD505-2E9C-101B-9397-08002B2CF9AE}" pid="7" name="MediaServiceImageTags">
    <vt:lpwstr/>
  </property>
</Properties>
</file>